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7" r:id="rId2"/>
    <p:sldId id="258" r:id="rId3"/>
    <p:sldId id="268" r:id="rId4"/>
    <p:sldId id="269" r:id="rId5"/>
    <p:sldId id="286" r:id="rId6"/>
    <p:sldId id="287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2" r:id="rId15"/>
    <p:sldId id="299" r:id="rId16"/>
    <p:sldId id="266" r:id="rId17"/>
    <p:sldId id="267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3" r:id="rId30"/>
    <p:sldId id="284" r:id="rId31"/>
    <p:sldId id="285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81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9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63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slide" Target="slides/slide41.xml"  /><Relationship Id="rId43" Type="http://schemas.openxmlformats.org/officeDocument/2006/relationships/slide" Target="slides/slide42.xml"  /><Relationship Id="rId44" Type="http://schemas.openxmlformats.org/officeDocument/2006/relationships/slide" Target="slides/slide43.xml"  /><Relationship Id="rId45" Type="http://schemas.openxmlformats.org/officeDocument/2006/relationships/presProps" Target="presProps.xml"  /><Relationship Id="rId46" Type="http://schemas.openxmlformats.org/officeDocument/2006/relationships/viewProps" Target="viewProps.xml"  /><Relationship Id="rId47" Type="http://schemas.openxmlformats.org/officeDocument/2006/relationships/theme" Target="theme/theme1.xml"  /><Relationship Id="rId48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76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536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2946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052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211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33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640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4314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99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4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0477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937E18-F8AC-4002-8F62-2FC00CB349D5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DE4E4-F333-4370-B870-5964E74235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48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Relationship Id="rId3" Type="http://schemas.openxmlformats.org/officeDocument/2006/relationships/hyperlink" Target="https://velog.io/@janeljs/git-4" TargetMode="External"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jpeg"  /><Relationship Id="rId5" Type="http://schemas.openxmlformats.org/officeDocument/2006/relationships/image" Target="../media/image20.png"  /><Relationship Id="rId6" Type="http://schemas.openxmlformats.org/officeDocument/2006/relationships/image" Target="../media/image21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2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www.sourcetreeapp.com/" TargetMode="External" /><Relationship Id="rId3" Type="http://schemas.openxmlformats.org/officeDocument/2006/relationships/hyperlink" Target="https://desktop.github.com/" TargetMode="External"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0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2.png"  /><Relationship Id="rId6" Type="http://schemas.openxmlformats.org/officeDocument/2006/relationships/image" Target="../media/image3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4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9.png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9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Relationship Id="rId5" Type="http://schemas.openxmlformats.org/officeDocument/2006/relationships/image" Target="../media/image62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3.png"  /><Relationship Id="rId3" Type="http://schemas.openxmlformats.org/officeDocument/2006/relationships/image" Target="../media/image7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5.png"  /><Relationship Id="rId3" Type="http://schemas.openxmlformats.org/officeDocument/2006/relationships/image" Target="../media/image76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7.png"  /><Relationship Id="rId3" Type="http://schemas.openxmlformats.org/officeDocument/2006/relationships/image" Target="../media/image78.png"  /><Relationship Id="rId4" Type="http://schemas.openxmlformats.org/officeDocument/2006/relationships/image" Target="../media/image79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0.png"  /><Relationship Id="rId3" Type="http://schemas.openxmlformats.org/officeDocument/2006/relationships/image" Target="../media/image81.png"  /><Relationship Id="rId4" Type="http://schemas.openxmlformats.org/officeDocument/2006/relationships/image" Target="../media/image82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3.png"  /><Relationship Id="rId3" Type="http://schemas.openxmlformats.org/officeDocument/2006/relationships/image" Target="../media/image84.png"  /><Relationship Id="rId4" Type="http://schemas.openxmlformats.org/officeDocument/2006/relationships/image" Target="../media/image85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velog.io/@janeljs/git-4" TargetMode="External" /><Relationship Id="rId3" Type="http://schemas.openxmlformats.org/officeDocument/2006/relationships/hyperlink" Target="https://velog.io/@lazysia/git-git" TargetMode="External" /><Relationship Id="rId4" Type="http://schemas.openxmlformats.org/officeDocument/2006/relationships/hyperlink" Target="https://www.sourcetreeapp.com/" TargetMode="External" /><Relationship Id="rId5" Type="http://schemas.openxmlformats.org/officeDocument/2006/relationships/hyperlink" Target="https://ux.stories.pe.kr/181" TargetMode="External" /><Relationship Id="rId6" Type="http://schemas.openxmlformats.org/officeDocument/2006/relationships/hyperlink" Target="https://coding-groot.tistory.com/135" TargetMode="External" /><Relationship Id="rId7" Type="http://schemas.openxmlformats.org/officeDocument/2006/relationships/hyperlink" Target="https://djyoon956.tistory.com/2" TargetMode="External" /><Relationship Id="rId8" Type="http://schemas.openxmlformats.org/officeDocument/2006/relationships/hyperlink" Target="https://desktop.github.com/" TargetMode="External" /><Relationship Id="rId9" Type="http://schemas.openxmlformats.org/officeDocument/2006/relationships/hyperlink" Target="https://velog.io/@lazysia/git-github-desktop-%EC%82%AC%EC%9A%A9%ED%95%98%EA%B8%B0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blog.naver.com/sw_maestro/222950797224" TargetMode="External" /><Relationship Id="rId3" Type="http://schemas.openxmlformats.org/officeDocument/2006/relationships/image" Target="../media/image1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689002" y="5385626"/>
            <a:ext cx="2142433" cy="11249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latinLnBrk="0">
              <a:defRPr/>
            </a:pPr>
            <a:r>
              <a:rPr lang="ko-KR" altLang="en-US" sz="1700" kern="0">
                <a:solidFill>
                  <a:srgbClr val="00b0f0"/>
                </a:solidFill>
              </a:rPr>
              <a:t>소프트웨어학과</a:t>
            </a:r>
            <a:endParaRPr lang="ko-KR" altLang="en-US" sz="1700" kern="0">
              <a:solidFill>
                <a:srgbClr val="00b0f0"/>
              </a:solidFill>
            </a:endParaRPr>
          </a:p>
          <a:p>
            <a:pPr lvl="0" algn="r" latinLnBrk="0">
              <a:defRPr/>
            </a:pPr>
            <a:r>
              <a:rPr lang="en-US" altLang="ko-KR" sz="1700" kern="0">
                <a:solidFill>
                  <a:srgbClr val="00b0f0"/>
                </a:solidFill>
              </a:rPr>
              <a:t>2021763013</a:t>
            </a:r>
            <a:r>
              <a:rPr lang="ko-KR" altLang="en-US" sz="1700" kern="0">
                <a:solidFill>
                  <a:srgbClr val="00b0f0"/>
                </a:solidFill>
              </a:rPr>
              <a:t> 김민영</a:t>
            </a:r>
            <a:endParaRPr lang="ko-KR" altLang="en-US" sz="1700" kern="0">
              <a:solidFill>
                <a:srgbClr val="00b0f0"/>
              </a:solidFill>
            </a:endParaRPr>
          </a:p>
          <a:p>
            <a:pPr lvl="0" algn="r" latinLnBrk="0">
              <a:defRPr/>
            </a:pPr>
            <a:r>
              <a:rPr lang="en-US" altLang="ko-KR" sz="1700" kern="0">
                <a:solidFill>
                  <a:srgbClr val="00b0f0"/>
                </a:solidFill>
              </a:rPr>
              <a:t>2024.03.29</a:t>
            </a:r>
            <a:endParaRPr lang="en-US" altLang="ko-KR" sz="1700" kern="0">
              <a:solidFill>
                <a:srgbClr val="00b0f0"/>
              </a:solidFill>
            </a:endParaRPr>
          </a:p>
          <a:p>
            <a:pPr lvl="0" algn="r" latinLnBrk="0">
              <a:defRPr/>
            </a:pPr>
            <a:r>
              <a:rPr lang="ko-KR" altLang="en-US" sz="1700" kern="0">
                <a:solidFill>
                  <a:srgbClr val="00b0f0"/>
                </a:solidFill>
              </a:rPr>
              <a:t>웹프로그래밍응용</a:t>
            </a:r>
            <a:endParaRPr lang="ko-KR" altLang="en-US" sz="1700" kern="0">
              <a:solidFill>
                <a:srgbClr val="00b0f0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 rot="0">
            <a:off x="1522399" y="2943161"/>
            <a:ext cx="9299600" cy="1773841"/>
            <a:chOff x="1531302" y="2484229"/>
            <a:chExt cx="9256304" cy="1773841"/>
          </a:xfrm>
        </p:grpSpPr>
        <p:sp>
          <p:nvSpPr>
            <p:cNvPr id="26" name="왼쪽 대괄호 25"/>
            <p:cNvSpPr/>
            <p:nvPr/>
          </p:nvSpPr>
          <p:spPr>
            <a:xfrm flipH="1">
              <a:off x="10405630" y="3375794"/>
              <a:ext cx="381976" cy="787400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27" name="직선 연결선 26"/>
            <p:cNvCxnSpPr>
              <a:endCxn id="26" idx="0"/>
            </p:cNvCxnSpPr>
            <p:nvPr/>
          </p:nvCxnSpPr>
          <p:spPr>
            <a:xfrm>
              <a:off x="1913278" y="3375794"/>
              <a:ext cx="8492352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양쪽 모서리가 둥근 사각형 30"/>
            <p:cNvSpPr/>
            <p:nvPr/>
          </p:nvSpPr>
          <p:spPr>
            <a:xfrm>
              <a:off x="10225630" y="4078070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5" name="양쪽 모서리가 둥근 사각형 34"/>
            <p:cNvSpPr/>
            <p:nvPr/>
          </p:nvSpPr>
          <p:spPr>
            <a:xfrm flipH="1">
              <a:off x="3735314" y="248422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sp>
          <p:nvSpPr>
            <p:cNvPr id="36" name="왼쪽 대괄호 35"/>
            <p:cNvSpPr/>
            <p:nvPr/>
          </p:nvSpPr>
          <p:spPr>
            <a:xfrm>
              <a:off x="1531302" y="2574230"/>
              <a:ext cx="381976" cy="793627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/>
            </a:p>
          </p:txBody>
        </p:sp>
        <p:cxnSp>
          <p:nvCxnSpPr>
            <p:cNvPr id="39" name="직선 연결선 38"/>
            <p:cNvCxnSpPr/>
            <p:nvPr/>
          </p:nvCxnSpPr>
          <p:spPr>
            <a:xfrm flipH="1" flipV="1">
              <a:off x="1913278" y="2574231"/>
              <a:ext cx="1800000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직사각형 39"/>
          <p:cNvSpPr/>
          <p:nvPr/>
        </p:nvSpPr>
        <p:spPr>
          <a:xfrm>
            <a:off x="3895694" y="2729514"/>
            <a:ext cx="5272961" cy="699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40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 &amp; SourceTree</a:t>
            </a:r>
            <a:endParaRPr lang="en-US" altLang="ko-KR" sz="1000" ker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02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01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103538" y="2335023"/>
            <a:ext cx="10042074" cy="1636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Git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소스코드를 효과적으로 관리할 수 있게 해주는 소프트웨어 그 자체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GitHub</a:t>
            </a:r>
            <a:endParaRPr lang="en-US" altLang="ko-KR" b="1">
              <a:solidFill>
                <a:srgbClr val="42c7f1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나의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it 파일, 변경사항을 업로드하는 곳.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it의 웹호스팅을 제공. 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08260" y="1673113"/>
            <a:ext cx="10516490" cy="48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 ≠ GitHub</a:t>
            </a:r>
            <a:endParaRPr lang="en-US" altLang="ko-KR" sz="2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5558" y="4349463"/>
            <a:ext cx="3046266" cy="152313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0645" y="4307031"/>
            <a:ext cx="1508413" cy="1508413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8652" y="4975513"/>
            <a:ext cx="2379517" cy="34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99461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02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 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명령어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103538" y="2335023"/>
            <a:ext cx="7314460" cy="3149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untracked</a:t>
            </a:r>
            <a:endParaRPr lang="en-US" altLang="ko-KR" b="1">
              <a:solidFill>
                <a:srgbClr val="42c7f1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아직 traking이 되지 않은 파일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 git을 초기화 하거나 파일을 새로만들 경우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tracked</a:t>
            </a:r>
            <a:endParaRPr lang="en-US" altLang="ko-KR" b="1">
              <a:solidFill>
                <a:srgbClr val="42c7f1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unmodified(수정되지 않음) / modified(수정됨) / staged(커밋하기 전)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3057b9"/>
                </a:solidFill>
              </a:rPr>
              <a:t>git status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파일을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상태를 확인할 수 있는 명령어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08260" y="1673113"/>
            <a:ext cx="10516490" cy="48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파일 상태</a:t>
            </a:r>
            <a:endParaRPr lang="ko-KR" altLang="en-US" sz="2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</p:spTree>
    <p:extLst>
      <p:ext uri="{BB962C8B-B14F-4D97-AF65-F5344CB8AC3E}">
        <p14:creationId xmlns:p14="http://schemas.microsoft.com/office/powerpoint/2010/main" val="1653934177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02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 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명령어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103538" y="2420748"/>
            <a:ext cx="7314460" cy="2825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1)</a:t>
            </a:r>
            <a:r>
              <a:rPr lang="ko-KR" altLang="en-US" b="1">
                <a:solidFill>
                  <a:srgbClr val="42c7f1"/>
                </a:solidFill>
              </a:rPr>
              <a:t> </a:t>
            </a:r>
            <a:r>
              <a:rPr lang="en-US" altLang="ko-KR" b="1">
                <a:solidFill>
                  <a:srgbClr val="42c7f1"/>
                </a:solidFill>
              </a:rPr>
              <a:t>working directory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untrack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ed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/tracked 파일이 있음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2)</a:t>
            </a:r>
            <a:r>
              <a:rPr lang="ko-KR" altLang="en-US" b="1">
                <a:solidFill>
                  <a:srgbClr val="42c7f1"/>
                </a:solidFill>
              </a:rPr>
              <a:t> </a:t>
            </a:r>
            <a:r>
              <a:rPr lang="en-US" altLang="ko-KR" b="1">
                <a:solidFill>
                  <a:srgbClr val="42c7f1"/>
                </a:solidFill>
              </a:rPr>
              <a:t>staging area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tracked &amp; staged 파일이 있음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3)</a:t>
            </a:r>
            <a:r>
              <a:rPr lang="ko-KR" altLang="en-US" b="1">
                <a:solidFill>
                  <a:srgbClr val="42c7f1"/>
                </a:solidFill>
              </a:rPr>
              <a:t> </a:t>
            </a:r>
            <a:r>
              <a:rPr lang="en-US" altLang="ko-KR" b="1">
                <a:solidFill>
                  <a:srgbClr val="42c7f1"/>
                </a:solidFill>
              </a:rPr>
              <a:t>.git directory(Repository)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staging area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에 있는 파일들이 하나의 버전으로 저장됨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+)</a:t>
            </a:r>
            <a:r>
              <a:rPr lang="ko-KR" altLang="en-US" b="1">
                <a:solidFill>
                  <a:srgbClr val="42c7f1"/>
                </a:solidFill>
              </a:rPr>
              <a:t> </a:t>
            </a:r>
            <a:r>
              <a:rPr lang="en-US" altLang="ko-KR" b="1">
                <a:solidFill>
                  <a:srgbClr val="42c7f1"/>
                </a:solidFill>
              </a:rPr>
              <a:t>Remote </a:t>
            </a:r>
            <a:r>
              <a:rPr lang="ko-KR" altLang="en-US" b="1">
                <a:solidFill>
                  <a:srgbClr val="42c7f1"/>
                </a:solidFill>
              </a:rPr>
              <a:t>저장소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08260" y="1673113"/>
            <a:ext cx="10516490" cy="48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Local </a:t>
            </a:r>
            <a:r>
              <a:rPr lang="ko-KR" altLang="en-US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저장소</a:t>
            </a:r>
            <a:r>
              <a:rPr lang="en-US" altLang="ko-KR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b="1" kern="0">
                <a:solidFill>
                  <a:srgbClr val="00b0f0"/>
                </a:solidFill>
                <a:latin typeface="야놀자 야체 B"/>
                <a:ea typeface="야놀자 야체 B"/>
              </a:rPr>
              <a:t>+</a:t>
            </a:r>
            <a:r>
              <a:rPr lang="ko-KR" altLang="en-US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b="1" kern="0">
                <a:solidFill>
                  <a:srgbClr val="00b0f0"/>
                </a:solidFill>
                <a:latin typeface="야놀자 야체 B"/>
                <a:ea typeface="야놀자 야체 B"/>
              </a:rPr>
              <a:t>Remote </a:t>
            </a:r>
            <a:r>
              <a:rPr lang="ko-KR" altLang="en-US" b="1" kern="0">
                <a:solidFill>
                  <a:srgbClr val="00b0f0"/>
                </a:solidFill>
                <a:latin typeface="야놀자 야체 B"/>
                <a:ea typeface="야놀자 야체 B"/>
              </a:rPr>
              <a:t>저장소 </a:t>
            </a:r>
            <a:endParaRPr lang="ko-KR" altLang="en-US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03818" y="2445758"/>
            <a:ext cx="5483697" cy="3022888"/>
          </a:xfrm>
          <a:prstGeom prst="rect">
            <a:avLst/>
          </a:prstGeom>
        </p:spPr>
      </p:pic>
      <p:sp>
        <p:nvSpPr>
          <p:cNvPr id="72" name="직사각형 71"/>
          <p:cNvSpPr/>
          <p:nvPr/>
        </p:nvSpPr>
        <p:spPr>
          <a:xfrm>
            <a:off x="1034265" y="5996597"/>
            <a:ext cx="10042074" cy="414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이미지 출처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3"/>
              </a:rPr>
              <a:t>https://velog.io/@janeljs/git-4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037883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02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 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명령어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31197" y="1851844"/>
            <a:ext cx="7314460" cy="3880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1)</a:t>
            </a:r>
            <a:r>
              <a:rPr lang="ko-KR" altLang="en-US" b="1">
                <a:solidFill>
                  <a:srgbClr val="42c7f1"/>
                </a:solidFill>
              </a:rPr>
              <a:t> </a:t>
            </a:r>
            <a:r>
              <a:rPr lang="en-US" altLang="ko-KR" b="1">
                <a:solidFill>
                  <a:srgbClr val="42c7f1"/>
                </a:solidFill>
              </a:rPr>
              <a:t>add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1600" b="1">
                <a:solidFill>
                  <a:srgbClr val="3057b9"/>
                </a:solidFill>
              </a:rPr>
              <a:t>git add [파일 이름]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특정 파일 add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1600" b="1">
                <a:solidFill>
                  <a:srgbClr val="3057b9"/>
                </a:solidFill>
              </a:rPr>
              <a:t>git add .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모든 파일 add</a:t>
            </a:r>
            <a:endParaRPr lang="en-US" altLang="ko-KR" b="1">
              <a:solidFill>
                <a:srgbClr val="42c7f1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2) commit</a:t>
            </a:r>
            <a:endParaRPr lang="en-US" altLang="ko-KR" b="1">
              <a:solidFill>
                <a:srgbClr val="42c7f1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b="1">
                <a:solidFill>
                  <a:srgbClr val="3057b9"/>
                </a:solidFill>
              </a:rPr>
              <a:t>git commit -m "commit message"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b="1">
                <a:solidFill>
                  <a:srgbClr val="3057b9"/>
                </a:solidFill>
              </a:rPr>
              <a:t>git commit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vi 입력모드로 진입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+ </a:t>
            </a:r>
            <a:r>
              <a:rPr lang="ko-KR" altLang="en-US" sz="1600" b="1">
                <a:solidFill>
                  <a:srgbClr val="3057b9"/>
                </a:solidFill>
              </a:rPr>
              <a:t>git log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commit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이력 확인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3)</a:t>
            </a:r>
            <a:r>
              <a:rPr lang="ko-KR" altLang="en-US" b="1">
                <a:solidFill>
                  <a:srgbClr val="42c7f1"/>
                </a:solidFill>
              </a:rPr>
              <a:t> </a:t>
            </a:r>
            <a:r>
              <a:rPr lang="en-US" altLang="ko-KR" b="1">
                <a:solidFill>
                  <a:srgbClr val="42c7f1"/>
                </a:solidFill>
              </a:rPr>
              <a:t>push &amp; pull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1600" b="1">
                <a:solidFill>
                  <a:srgbClr val="3057b9"/>
                </a:solidFill>
              </a:rPr>
              <a:t>git push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원격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저장소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로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올리기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1600" b="1">
                <a:solidFill>
                  <a:srgbClr val="3057b9"/>
                </a:solidFill>
              </a:rPr>
              <a:t>git pull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원격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저장소에서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가져오기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57749" y="1999815"/>
            <a:ext cx="6473091" cy="3568291"/>
          </a:xfrm>
          <a:prstGeom prst="rect">
            <a:avLst/>
          </a:prstGeom>
        </p:spPr>
      </p:pic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74" name="직사각형 73"/>
          <p:cNvSpPr/>
          <p:nvPr/>
        </p:nvSpPr>
        <p:spPr>
          <a:xfrm>
            <a:off x="6498151" y="4313625"/>
            <a:ext cx="742210" cy="451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add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6498648" y="4377169"/>
            <a:ext cx="536862" cy="355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77" name="직사각형 76"/>
          <p:cNvSpPr/>
          <p:nvPr/>
        </p:nvSpPr>
        <p:spPr>
          <a:xfrm>
            <a:off x="8322253" y="4720069"/>
            <a:ext cx="891885" cy="355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78" name="직사각형 77"/>
          <p:cNvSpPr/>
          <p:nvPr/>
        </p:nvSpPr>
        <p:spPr>
          <a:xfrm>
            <a:off x="4840799" y="5490645"/>
            <a:ext cx="6855529" cy="727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commit을 하면 Staging Area의 파일들이 하나의 버전으로서 git directoriy에 저장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commit 후 파일 상태는 staged에서 unmodified로 변경된다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4742084" y="1495340"/>
            <a:ext cx="2084368" cy="41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tracked/untracked file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144116" y="1480447"/>
            <a:ext cx="2084368" cy="4146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tracked&amp;staged file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21388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02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 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명령어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31197" y="1908993"/>
            <a:ext cx="10648212" cy="402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4)</a:t>
            </a:r>
            <a:r>
              <a:rPr lang="ko-KR" altLang="en-US" b="1">
                <a:solidFill>
                  <a:srgbClr val="42c7f1"/>
                </a:solidFill>
              </a:rPr>
              <a:t> </a:t>
            </a:r>
            <a:r>
              <a:rPr lang="en-US" altLang="ko-KR" b="1">
                <a:solidFill>
                  <a:srgbClr val="42c7f1"/>
                </a:solidFill>
              </a:rPr>
              <a:t>branch</a:t>
            </a:r>
            <a:endParaRPr lang="en-US" altLang="ko-KR" b="1">
              <a:solidFill>
                <a:srgbClr val="42c7f1"/>
              </a:solidFill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Branch는 분기된 차원으로 프로젝트를 하나 이상의 모습으로 관리해야 할 때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여러 작업들이 각각 독립되어 진행될 때 각각의 차원에서 작업한 뒤 확정된 것을 메인 브랜치에 통합한다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1600" b="1">
                <a:solidFill>
                  <a:srgbClr val="3057b9"/>
                </a:solidFill>
              </a:rPr>
              <a:t>git branch [신규 브랜치 명]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 생성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1600" b="1">
                <a:solidFill>
                  <a:srgbClr val="3057b9"/>
                </a:solidFill>
              </a:rPr>
              <a:t>git branch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 목록 확인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1600" b="1">
                <a:solidFill>
                  <a:srgbClr val="3057b9"/>
                </a:solidFill>
              </a:rPr>
              <a:t>git checkout [브랜치 명]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다른 브랜치로 변경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en-US" altLang="ko-KR" sz="1600" b="1">
                <a:solidFill>
                  <a:srgbClr val="3057b9"/>
                </a:solidFill>
              </a:rPr>
              <a:t>git branch -d [브랜치 명]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: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 삭제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5) merge</a:t>
            </a:r>
            <a:endParaRPr lang="en-US" altLang="ko-KR" b="1">
              <a:solidFill>
                <a:srgbClr val="42c7f1"/>
              </a:solidFill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두 브랜치를 한 커밋에 이어붙이는 방식(브랜치 사용 내역을 남길 필요가 있을 때)</a:t>
            </a:r>
            <a:endPara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- </a:t>
            </a:r>
            <a:r>
              <a:rPr lang="ko-KR" altLang="en-US" sz="1600" b="1">
                <a:solidFill>
                  <a:srgbClr val="3057b9"/>
                </a:solidFill>
              </a:rPr>
              <a:t>git merge </a:t>
            </a:r>
            <a:r>
              <a:rPr lang="en-US" altLang="ko-KR" sz="1600" b="1">
                <a:solidFill>
                  <a:srgbClr val="3057b9"/>
                </a:solidFill>
              </a:rPr>
              <a:t>[</a:t>
            </a:r>
            <a:r>
              <a:rPr lang="ko-KR" altLang="en-US" sz="1600" b="1">
                <a:solidFill>
                  <a:srgbClr val="3057b9"/>
                </a:solidFill>
              </a:rPr>
              <a:t>병합 할 브랜치명</a:t>
            </a:r>
            <a:r>
              <a:rPr lang="en-US" altLang="ko-KR" sz="1600" b="1">
                <a:solidFill>
                  <a:srgbClr val="3057b9"/>
                </a:solidFill>
              </a:rPr>
              <a:t>]</a:t>
            </a:r>
            <a:endParaRPr lang="en-US" altLang="ko-KR" sz="1600" b="1">
              <a:solidFill>
                <a:srgbClr val="3057b9"/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*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어떤 브랜치로 어떤 브랜치를 합치고 싶은지 정확히 확인한다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9887029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03,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 GUI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Tool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146833" y="2269899"/>
            <a:ext cx="10648212" cy="823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가독성이 좋지 않은 CLI(Command Line Interface)의 git을 위해 보기 좋게 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GUI(Graphic User Interface)를 제공해주는 프로그램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74" name="직사각형 73"/>
          <p:cNvSpPr/>
          <p:nvPr/>
        </p:nvSpPr>
        <p:spPr>
          <a:xfrm>
            <a:off x="1108259" y="1673113"/>
            <a:ext cx="7589718" cy="51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28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 GUI tool </a:t>
            </a:r>
            <a:r>
              <a:rPr lang="ko-KR" altLang="en-US" sz="2800" b="1" kern="0">
                <a:solidFill>
                  <a:srgbClr val="00b0f0"/>
                </a:solidFill>
                <a:latin typeface="야놀자 야체 B"/>
                <a:ea typeface="야놀자 야체 B"/>
              </a:rPr>
              <a:t>이란</a:t>
            </a:r>
            <a:r>
              <a:rPr lang="en-US" altLang="ko-KR" sz="2800" b="1" kern="0">
                <a:solidFill>
                  <a:srgbClr val="00b0f0"/>
                </a:solidFill>
                <a:latin typeface="야놀자 야체 B"/>
                <a:ea typeface="야놀자 야체 B"/>
              </a:rPr>
              <a:t>?</a:t>
            </a:r>
            <a:endParaRPr lang="en-US" altLang="ko-KR" sz="28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6683" y="3429000"/>
            <a:ext cx="3950078" cy="22691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9661" y="3429000"/>
            <a:ext cx="3571079" cy="2305303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19335" y="1485034"/>
            <a:ext cx="2271788" cy="1705153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5"/>
          <a:srcRect l="12410" t="35350" r="12690" b="34510"/>
          <a:stretch>
            <a:fillRect/>
          </a:stretch>
        </p:blipFill>
        <p:spPr>
          <a:xfrm>
            <a:off x="9048750" y="3429000"/>
            <a:ext cx="2908095" cy="658089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029394" y="4747347"/>
            <a:ext cx="1008784" cy="1008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24799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051583" y="1604193"/>
            <a:ext cx="6569778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홈페이지에서 실행파일 다운로드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1015213" y="5775356"/>
            <a:ext cx="3253344" cy="41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각자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OS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에 맞는 실행파일 다운로드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7071" y="2272453"/>
            <a:ext cx="4907318" cy="340630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78748" y="2195601"/>
            <a:ext cx="5327820" cy="3556469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1052080" y="3355396"/>
            <a:ext cx="978476" cy="458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5" name="직사각형 84"/>
          <p:cNvSpPr/>
          <p:nvPr/>
        </p:nvSpPr>
        <p:spPr>
          <a:xfrm>
            <a:off x="9001991" y="4662920"/>
            <a:ext cx="536862" cy="251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6" name="직사각형 85"/>
          <p:cNvSpPr/>
          <p:nvPr/>
        </p:nvSpPr>
        <p:spPr>
          <a:xfrm>
            <a:off x="7858125" y="4203987"/>
            <a:ext cx="1645225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7" name="직사각형 86"/>
          <p:cNvSpPr/>
          <p:nvPr/>
        </p:nvSpPr>
        <p:spPr>
          <a:xfrm>
            <a:off x="6172567" y="5778821"/>
            <a:ext cx="3885459" cy="4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라이선스 등에 동의 하고 다운로드 계속 진행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692341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051583" y="1604193"/>
            <a:ext cx="6569778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설치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회원가입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310" y="2499543"/>
            <a:ext cx="4816485" cy="2921140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4316559" y="4801468"/>
            <a:ext cx="909203" cy="181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25625" y="1708120"/>
            <a:ext cx="4412457" cy="36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02063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051583" y="1604193"/>
            <a:ext cx="6569778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1015213" y="5775356"/>
            <a:ext cx="3807526" cy="413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을 이용하기 때문에 건너뛰기 선택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277342" y="5778821"/>
            <a:ext cx="5132368" cy="4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Git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아래의 추가 툴은 지금은 이용하지 않을 것이라 체크 해제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4627" y="2441867"/>
            <a:ext cx="4630878" cy="2808571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4420465" y="4852296"/>
            <a:ext cx="658090" cy="30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98374" y="2455086"/>
            <a:ext cx="4521432" cy="2743341"/>
          </a:xfrm>
          <a:prstGeom prst="rect">
            <a:avLst/>
          </a:prstGeom>
        </p:spPr>
      </p:pic>
      <p:sp>
        <p:nvSpPr>
          <p:cNvPr id="85" name="직사각형 84"/>
          <p:cNvSpPr/>
          <p:nvPr/>
        </p:nvSpPr>
        <p:spPr>
          <a:xfrm>
            <a:off x="10370128" y="4818783"/>
            <a:ext cx="432953" cy="251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2769233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051583" y="1604193"/>
            <a:ext cx="6569778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1015213" y="5775356"/>
            <a:ext cx="3807526" cy="41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회원가입 했던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id, email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작성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277342" y="5778821"/>
            <a:ext cx="5132368" cy="4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ssh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키도 지금 이용하지 않기 때문에 아니요 선택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08536" y="2429455"/>
            <a:ext cx="4502381" cy="2724290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2609848" y="2990591"/>
            <a:ext cx="1974271" cy="5541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91" name="직사각형 90"/>
          <p:cNvSpPr/>
          <p:nvPr/>
        </p:nvSpPr>
        <p:spPr>
          <a:xfrm>
            <a:off x="5049114" y="4780592"/>
            <a:ext cx="450272" cy="259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7729" y="4602287"/>
            <a:ext cx="2819544" cy="857294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3755445" y="5236060"/>
            <a:ext cx="467591" cy="207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94" name="그림 9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82613" y="2393378"/>
            <a:ext cx="4577736" cy="304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6419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9655" y="512518"/>
            <a:ext cx="7589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00 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목차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aphicFrame>
        <p:nvGraphicFramePr>
          <p:cNvPr id="38" name="표 37"/>
          <p:cNvGraphicFramePr>
            <a:graphicFrameLocks noGrp="1"/>
          </p:cNvGraphicFramePr>
          <p:nvPr/>
        </p:nvGraphicFramePr>
        <p:xfrm>
          <a:off x="1346399" y="2132779"/>
          <a:ext cx="9384852" cy="3225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713"/>
                <a:gridCol w="8243138"/>
              </a:tblGrid>
              <a:tr h="806327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01</a:t>
                      </a:r>
                      <a:endParaRPr lang="ko-KR" altLang="en-US" sz="2200" b="0">
                        <a:solidFill>
                          <a:srgbClr val="00b0f0"/>
                        </a:solidFill>
                        <a:latin typeface="야놀자 야체 B"/>
                        <a:ea typeface="야놀자 야체 B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     </a:t>
                      </a:r>
                      <a:r>
                        <a:rPr lang="en-US" altLang="ko-KR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Git</a:t>
                      </a:r>
                      <a:endParaRPr lang="en-US" altLang="ko-KR" sz="2200" b="0">
                        <a:solidFill>
                          <a:srgbClr val="00b0f0"/>
                        </a:solidFill>
                        <a:latin typeface="야놀자 야체 B"/>
                        <a:ea typeface="야놀자 야체 B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06327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02</a:t>
                      </a:r>
                      <a:endParaRPr lang="en-US" altLang="ko-KR" sz="2200" b="0">
                        <a:solidFill>
                          <a:srgbClr val="00b0f0"/>
                        </a:solidFill>
                        <a:latin typeface="야놀자 야체 B"/>
                        <a:ea typeface="야놀자 야체 B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l" latinLnBrk="1">
                        <a:defRPr/>
                      </a:pPr>
                      <a:r>
                        <a:rPr lang="ko-KR" altLang="en-US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     </a:t>
                      </a:r>
                      <a:r>
                        <a:rPr lang="en-US" altLang="ko-KR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Git </a:t>
                      </a:r>
                      <a:r>
                        <a:rPr lang="ko-KR" altLang="en-US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명령어</a:t>
                      </a:r>
                      <a:endParaRPr lang="ko-KR" altLang="en-US" sz="2200" b="0">
                        <a:solidFill>
                          <a:srgbClr val="00b0f0"/>
                        </a:solidFill>
                        <a:latin typeface="야놀자 야체 B"/>
                        <a:ea typeface="야놀자 야체 B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06327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03</a:t>
                      </a:r>
                      <a:endParaRPr lang="en-US" altLang="ko-KR" sz="2200" b="0">
                        <a:solidFill>
                          <a:srgbClr val="00b0f0"/>
                        </a:solidFill>
                        <a:latin typeface="야놀자 야체 B"/>
                        <a:ea typeface="야놀자 야체 B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     SourceTree</a:t>
                      </a:r>
                      <a:endParaRPr lang="en-US" altLang="ko-KR" sz="2200" b="0">
                        <a:solidFill>
                          <a:srgbClr val="00b0f0"/>
                        </a:solidFill>
                        <a:latin typeface="야놀자 야체 B"/>
                        <a:ea typeface="야놀자 야체 B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806327"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04</a:t>
                      </a:r>
                      <a:endParaRPr lang="en-US" altLang="ko-KR" sz="2200" b="0">
                        <a:solidFill>
                          <a:srgbClr val="00b0f0"/>
                        </a:solidFill>
                        <a:latin typeface="야놀자 야체 B"/>
                        <a:ea typeface="야놀자 야체 B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lstStyle/>
                    <a:p>
                      <a:pPr lvl="0" algn="l" latinLnBrk="1">
                        <a:defRPr/>
                      </a:pPr>
                      <a:r>
                        <a:rPr lang="en-US" altLang="ko-KR" sz="2200" b="0">
                          <a:solidFill>
                            <a:srgbClr val="00b0f0"/>
                          </a:solidFill>
                          <a:latin typeface="야놀자 야체 B"/>
                          <a:ea typeface="야놀자 야체 B"/>
                        </a:rPr>
                        <a:t>     GitHub Desktop</a:t>
                      </a:r>
                      <a:endParaRPr lang="en-US" altLang="ko-KR" sz="2200" b="0">
                        <a:solidFill>
                          <a:srgbClr val="00b0f0"/>
                        </a:solidFill>
                        <a:latin typeface="야놀자 야체 B"/>
                        <a:ea typeface="야놀자 야체 B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57" name="그룹 56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5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59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60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연결선 20"/>
            <p:cNvCxnSpPr>
              <a:stCxn id="6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63" name="직선 연결선 26"/>
            <p:cNvCxnSpPr>
              <a:endCxn id="67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6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66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67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8" name="직사각형 67"/>
          <p:cNvSpPr/>
          <p:nvPr/>
        </p:nvSpPr>
        <p:spPr>
          <a:xfrm>
            <a:off x="7922574" y="4091600"/>
            <a:ext cx="2811732" cy="414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https://www.sourcetreeapp.com/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913049" y="4896895"/>
            <a:ext cx="2811732" cy="40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3"/>
              </a:rPr>
              <a:t>https://desktop.github.com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527215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051583" y="1604193"/>
            <a:ext cx="6569778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저장소 만들기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1015213" y="5775356"/>
            <a:ext cx="3807526" cy="41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원하는 위치 경로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이름을 작성하고 생성 선택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5" name="그림 9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2549" y="2317918"/>
            <a:ext cx="4918314" cy="3276134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1169842" y="3297167"/>
            <a:ext cx="2502477" cy="9871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70972" y="2290017"/>
            <a:ext cx="5051380" cy="33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348999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44605" y="1392008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 add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7648078" y="1826810"/>
            <a:ext cx="3963390" cy="2143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1) 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생성한 폴더에 파일 작성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생성한 저장소 폴더에 내용이 작성되어 있지 않은 </a:t>
            </a:r>
            <a:endParaRPr lang="en-US" altLang="ko-KR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 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A.txt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파일을 생성 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2)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에서 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 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+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혹은 모두 스테이지에 올리기 선택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+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git add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A.txt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 모두 스테이지에 올리기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git add .</a:t>
            </a:r>
            <a:endParaRPr lang="en-US" altLang="ko-KR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97" name="그림 96"/>
          <p:cNvPicPr>
            <a:picLocks noChangeAspect="1"/>
          </p:cNvPicPr>
          <p:nvPr/>
        </p:nvPicPr>
        <p:blipFill rotWithShape="1">
          <a:blip r:embed="rId2"/>
          <a:srcRect r="40730"/>
          <a:stretch>
            <a:fillRect/>
          </a:stretch>
        </p:blipFill>
        <p:spPr>
          <a:xfrm>
            <a:off x="698470" y="1789423"/>
            <a:ext cx="3893762" cy="4384510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2754454" y="4047910"/>
            <a:ext cx="813954" cy="147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99" name="직사각형 98"/>
          <p:cNvSpPr/>
          <p:nvPr/>
        </p:nvSpPr>
        <p:spPr>
          <a:xfrm>
            <a:off x="4413536" y="4200310"/>
            <a:ext cx="164522" cy="1298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 rotWithShape="1">
          <a:blip r:embed="rId3"/>
          <a:srcRect l="17510" t="13890" r="40970" b="15780"/>
          <a:stretch>
            <a:fillRect/>
          </a:stretch>
        </p:blipFill>
        <p:spPr>
          <a:xfrm>
            <a:off x="4849688" y="2406816"/>
            <a:ext cx="2696935" cy="3030681"/>
          </a:xfrm>
          <a:prstGeom prst="rect">
            <a:avLst/>
          </a:prstGeom>
        </p:spPr>
      </p:pic>
      <p:sp>
        <p:nvSpPr>
          <p:cNvPr id="101" name="오른쪽 화살표 100"/>
          <p:cNvSpPr/>
          <p:nvPr/>
        </p:nvSpPr>
        <p:spPr>
          <a:xfrm>
            <a:off x="4619625" y="3970193"/>
            <a:ext cx="207818" cy="216477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973513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44605" y="1392008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 commit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694827" y="2952490"/>
            <a:ext cx="3963390" cy="950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1) commit message 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작성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+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커밋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commit message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를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C0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로 하고 커밋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git commit -m “C0”</a:t>
            </a:r>
            <a:endParaRPr lang="en-US" altLang="ko-KR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01" name="그림 100"/>
          <p:cNvPicPr>
            <a:picLocks noChangeAspect="1"/>
          </p:cNvPicPr>
          <p:nvPr/>
        </p:nvPicPr>
        <p:blipFill rotWithShape="1">
          <a:blip r:embed="rId2"/>
          <a:srcRect l="17650" t="84220" r="53110"/>
          <a:stretch>
            <a:fillRect/>
          </a:stretch>
        </p:blipFill>
        <p:spPr>
          <a:xfrm>
            <a:off x="685527" y="1839018"/>
            <a:ext cx="2579105" cy="926808"/>
          </a:xfrm>
          <a:prstGeom prst="rect">
            <a:avLst/>
          </a:prstGeom>
        </p:spPr>
      </p:pic>
      <p:pic>
        <p:nvPicPr>
          <p:cNvPr id="102" name="그림 10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64373" y="1443059"/>
            <a:ext cx="6874529" cy="4580457"/>
          </a:xfrm>
          <a:prstGeom prst="rect">
            <a:avLst/>
          </a:prstGeom>
        </p:spPr>
      </p:pic>
      <p:pic>
        <p:nvPicPr>
          <p:cNvPr id="103" name="그림 102"/>
          <p:cNvPicPr>
            <a:picLocks noChangeAspect="1"/>
          </p:cNvPicPr>
          <p:nvPr/>
        </p:nvPicPr>
        <p:blipFill rotWithShape="1">
          <a:blip r:embed="rId4"/>
          <a:srcRect l="87650" t="84220"/>
          <a:stretch>
            <a:fillRect/>
          </a:stretch>
        </p:blipFill>
        <p:spPr>
          <a:xfrm>
            <a:off x="3131720" y="1835555"/>
            <a:ext cx="1089742" cy="926808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979338" y="2134252"/>
            <a:ext cx="813954" cy="1472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05" name="직사각형 104"/>
          <p:cNvSpPr/>
          <p:nvPr/>
        </p:nvSpPr>
        <p:spPr>
          <a:xfrm>
            <a:off x="3634215" y="2521313"/>
            <a:ext cx="571500" cy="190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06" name="직사각형 105"/>
          <p:cNvSpPr/>
          <p:nvPr/>
        </p:nvSpPr>
        <p:spPr>
          <a:xfrm>
            <a:off x="5894239" y="2205254"/>
            <a:ext cx="5654386" cy="303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07" name="직사각형 106"/>
          <p:cNvSpPr/>
          <p:nvPr/>
        </p:nvSpPr>
        <p:spPr>
          <a:xfrm>
            <a:off x="5868261" y="4286903"/>
            <a:ext cx="2848841" cy="1688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33012757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44605" y="1392008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파일 내용 수정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729462" y="1830271"/>
            <a:ext cx="3963390" cy="1272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1) 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파일 내용 수정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endParaRPr lang="en-US" altLang="ko-KR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A.txt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에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“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파일 수정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”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이라는 문구 추가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2) add &amp; commit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 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 commit message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는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C1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으로 작성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 rotWithShape="1">
          <a:blip r:embed="rId2"/>
          <a:srcRect l="16040" t="48230" r="39560" b="40530"/>
          <a:stretch>
            <a:fillRect/>
          </a:stretch>
        </p:blipFill>
        <p:spPr>
          <a:xfrm>
            <a:off x="802448" y="3791927"/>
            <a:ext cx="4577694" cy="770660"/>
          </a:xfrm>
          <a:prstGeom prst="rect">
            <a:avLst/>
          </a:prstGeom>
        </p:spPr>
      </p:pic>
      <p:pic>
        <p:nvPicPr>
          <p:cNvPr id="109" name="그림 108"/>
          <p:cNvPicPr>
            <a:picLocks noChangeAspect="1"/>
          </p:cNvPicPr>
          <p:nvPr/>
        </p:nvPicPr>
        <p:blipFill rotWithShape="1">
          <a:blip r:embed="rId3"/>
          <a:srcRect l="15770" t="14520" r="39710" b="74620"/>
          <a:stretch>
            <a:fillRect/>
          </a:stretch>
        </p:blipFill>
        <p:spPr>
          <a:xfrm>
            <a:off x="796593" y="4472218"/>
            <a:ext cx="4572085" cy="744682"/>
          </a:xfrm>
          <a:prstGeom prst="rect">
            <a:avLst/>
          </a:prstGeom>
        </p:spPr>
      </p:pic>
      <p:pic>
        <p:nvPicPr>
          <p:cNvPr id="111" name="그림 110"/>
          <p:cNvPicPr>
            <a:picLocks noChangeAspect="1"/>
          </p:cNvPicPr>
          <p:nvPr/>
        </p:nvPicPr>
        <p:blipFill rotWithShape="1">
          <a:blip r:embed="rId4"/>
          <a:srcRect l="16780" t="83080" r="39460"/>
          <a:stretch>
            <a:fillRect/>
          </a:stretch>
        </p:blipFill>
        <p:spPr>
          <a:xfrm>
            <a:off x="744637" y="5175563"/>
            <a:ext cx="4494113" cy="1204480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5"/>
          <a:srcRect l="16920" t="13510" b="25760"/>
          <a:stretch>
            <a:fillRect/>
          </a:stretch>
        </p:blipFill>
        <p:spPr>
          <a:xfrm>
            <a:off x="5302426" y="1773605"/>
            <a:ext cx="6325270" cy="4031899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 rotWithShape="1">
          <a:blip r:embed="rId6"/>
          <a:srcRect r="56800" b="82510"/>
          <a:stretch>
            <a:fillRect/>
          </a:stretch>
        </p:blipFill>
        <p:spPr>
          <a:xfrm>
            <a:off x="839164" y="3061631"/>
            <a:ext cx="2599262" cy="878417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5322738" y="1984445"/>
            <a:ext cx="6312478" cy="57149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14" name="직사각형 113"/>
          <p:cNvSpPr/>
          <p:nvPr/>
        </p:nvSpPr>
        <p:spPr>
          <a:xfrm>
            <a:off x="8479845" y="4786527"/>
            <a:ext cx="3108613" cy="9524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15" name="오른쪽 화살표 114"/>
          <p:cNvSpPr/>
          <p:nvPr/>
        </p:nvSpPr>
        <p:spPr>
          <a:xfrm rot="5417812">
            <a:off x="-1032987" y="4432108"/>
            <a:ext cx="3333667" cy="167214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1077389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44605" y="1392008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729463" y="1782646"/>
            <a:ext cx="5954981" cy="1549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1) 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 클릭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-&gt;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브랜치 이름 작성하고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-&gt;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브랜치 생성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test 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라는 이름의 브랜치를 작성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,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현재 브랜치 확인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2)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저장소 폴더를 열어 파일 내용을 수정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add &amp; commit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 A.txt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에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“test 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브랜치에서 파일 수정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이라는 문구 추가 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commit message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는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C2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으로 작성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"/>
          <a:srcRect l="21540" t="7070" r="21120" b="50000"/>
          <a:stretch>
            <a:fillRect/>
          </a:stretch>
        </p:blipFill>
        <p:spPr>
          <a:xfrm>
            <a:off x="733150" y="3342409"/>
            <a:ext cx="5747775" cy="2866875"/>
          </a:xfrm>
          <a:prstGeom prst="rect">
            <a:avLst/>
          </a:prstGeom>
        </p:spPr>
      </p:pic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3"/>
          <a:srcRect r="82610" b="56820"/>
          <a:stretch>
            <a:fillRect/>
          </a:stretch>
        </p:blipFill>
        <p:spPr>
          <a:xfrm>
            <a:off x="6641564" y="3351068"/>
            <a:ext cx="1742921" cy="2879748"/>
          </a:xfrm>
          <a:prstGeom prst="rect">
            <a:avLst/>
          </a:prstGeom>
        </p:spPr>
      </p:pic>
      <p:sp>
        <p:nvSpPr>
          <p:cNvPr id="105" name="직사각형 104"/>
          <p:cNvSpPr/>
          <p:nvPr/>
        </p:nvSpPr>
        <p:spPr>
          <a:xfrm>
            <a:off x="1763849" y="4807309"/>
            <a:ext cx="1783332" cy="2483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18" name="직사각형 117"/>
          <p:cNvSpPr/>
          <p:nvPr/>
        </p:nvSpPr>
        <p:spPr>
          <a:xfrm>
            <a:off x="4598835" y="5541600"/>
            <a:ext cx="756223" cy="25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19" name="직사각형 118"/>
          <p:cNvSpPr/>
          <p:nvPr/>
        </p:nvSpPr>
        <p:spPr>
          <a:xfrm>
            <a:off x="6656236" y="5338978"/>
            <a:ext cx="1602742" cy="75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 rotWithShape="1">
          <a:blip r:embed="rId4"/>
          <a:srcRect l="16760" t="16540" r="45800" b="71340"/>
          <a:stretch>
            <a:fillRect/>
          </a:stretch>
        </p:blipFill>
        <p:spPr>
          <a:xfrm>
            <a:off x="5958895" y="1610591"/>
            <a:ext cx="5374535" cy="1160319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 rotWithShape="1">
          <a:blip r:embed="rId5"/>
          <a:srcRect r="69940" b="75720"/>
          <a:stretch>
            <a:fillRect/>
          </a:stretch>
        </p:blipFill>
        <p:spPr>
          <a:xfrm>
            <a:off x="8939457" y="3848230"/>
            <a:ext cx="2210178" cy="14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24266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44605" y="1392008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729463" y="1782646"/>
            <a:ext cx="5954981" cy="1272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1) master 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 더블 클릭으로 이동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2)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저장소 폴더를 다시 열어 파일 내용을 수정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-&gt;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add &amp; commit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 A.txt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에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“master 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브랜치에서 파일 수정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”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이라는 문구 추가 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232257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commit message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는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C3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으로 작성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2" name="그림 121"/>
          <p:cNvPicPr>
            <a:picLocks noChangeAspect="1"/>
          </p:cNvPicPr>
          <p:nvPr/>
        </p:nvPicPr>
        <p:blipFill rotWithShape="1">
          <a:blip r:embed="rId2"/>
          <a:srcRect r="82410" b="54670"/>
          <a:stretch>
            <a:fillRect/>
          </a:stretch>
        </p:blipFill>
        <p:spPr>
          <a:xfrm>
            <a:off x="806560" y="3099955"/>
            <a:ext cx="1824536" cy="3108614"/>
          </a:xfrm>
          <a:prstGeom prst="rect">
            <a:avLst/>
          </a:prstGeom>
        </p:spPr>
      </p:pic>
      <p:pic>
        <p:nvPicPr>
          <p:cNvPr id="123" name="그림 122"/>
          <p:cNvPicPr>
            <a:picLocks noChangeAspect="1"/>
          </p:cNvPicPr>
          <p:nvPr/>
        </p:nvPicPr>
        <p:blipFill rotWithShape="1">
          <a:blip r:embed="rId3"/>
          <a:srcRect r="62940" b="80940"/>
          <a:stretch>
            <a:fillRect/>
          </a:stretch>
        </p:blipFill>
        <p:spPr>
          <a:xfrm>
            <a:off x="2736371" y="3112207"/>
            <a:ext cx="2969545" cy="1274358"/>
          </a:xfrm>
          <a:prstGeom prst="rect">
            <a:avLst/>
          </a:prstGeom>
        </p:spPr>
      </p:pic>
      <p:pic>
        <p:nvPicPr>
          <p:cNvPr id="124" name="그림 123"/>
          <p:cNvPicPr>
            <a:picLocks noChangeAspect="1"/>
          </p:cNvPicPr>
          <p:nvPr/>
        </p:nvPicPr>
        <p:blipFill rotWithShape="1">
          <a:blip r:embed="rId4"/>
          <a:srcRect r="62990" b="78680"/>
          <a:stretch>
            <a:fillRect/>
          </a:stretch>
        </p:blipFill>
        <p:spPr>
          <a:xfrm>
            <a:off x="2737238" y="4615250"/>
            <a:ext cx="2959476" cy="1425803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5"/>
          <a:srcRect l="17600" t="17550" r="57280" b="69440"/>
          <a:stretch>
            <a:fillRect/>
          </a:stretch>
        </p:blipFill>
        <p:spPr>
          <a:xfrm>
            <a:off x="6824306" y="3242850"/>
            <a:ext cx="4013344" cy="1385454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889280" y="5105180"/>
            <a:ext cx="1602742" cy="7562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3748201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44605" y="1392008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병합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충돌 해결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729463" y="1782646"/>
            <a:ext cx="5954981" cy="72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1) test 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 우클릭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-&gt;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현재 브랜치로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test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병합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-&gt;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확인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   </a:t>
            </a:r>
            <a:endParaRPr lang="ko-KR" altLang="en-US" sz="12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병합을 하려고 하는데 충돌이 발생했다 해결방법은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?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  <a:ea typeface="맑은 고딕"/>
                <a:cs typeface="맑은 고딕"/>
              </a:rPr>
              <a:t>   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129" name="그림 128"/>
          <p:cNvPicPr>
            <a:picLocks noChangeAspect="1"/>
          </p:cNvPicPr>
          <p:nvPr/>
        </p:nvPicPr>
        <p:blipFill rotWithShape="1">
          <a:blip r:embed="rId2"/>
          <a:srcRect t="28030" r="71030" b="44700"/>
          <a:stretch>
            <a:fillRect/>
          </a:stretch>
        </p:blipFill>
        <p:spPr>
          <a:xfrm>
            <a:off x="800999" y="2623443"/>
            <a:ext cx="3194772" cy="2000248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 rotWithShape="1">
          <a:blip r:embed="rId3"/>
          <a:srcRect l="30800" t="36620" r="32390" b="45080"/>
          <a:stretch>
            <a:fillRect/>
          </a:stretch>
        </p:blipFill>
        <p:spPr>
          <a:xfrm>
            <a:off x="788501" y="4743966"/>
            <a:ext cx="3809948" cy="1255569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 rotWithShape="1">
          <a:blip r:embed="rId4"/>
          <a:srcRect l="33900" t="33080" r="35240" b="41290"/>
          <a:stretch>
            <a:fillRect/>
          </a:stretch>
        </p:blipFill>
        <p:spPr>
          <a:xfrm>
            <a:off x="4984701" y="3314441"/>
            <a:ext cx="3192417" cy="1757793"/>
          </a:xfrm>
          <a:prstGeom prst="rect">
            <a:avLst/>
          </a:prstGeom>
        </p:spPr>
      </p:pic>
      <p:sp>
        <p:nvSpPr>
          <p:cNvPr id="119" name="직사각형 118"/>
          <p:cNvSpPr/>
          <p:nvPr/>
        </p:nvSpPr>
        <p:spPr>
          <a:xfrm>
            <a:off x="1478097" y="3633134"/>
            <a:ext cx="2399378" cy="1847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32" name="직사각형 131"/>
          <p:cNvSpPr/>
          <p:nvPr/>
        </p:nvSpPr>
        <p:spPr>
          <a:xfrm>
            <a:off x="3310361" y="5611387"/>
            <a:ext cx="580969" cy="236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33" name="직사각형 132"/>
          <p:cNvSpPr/>
          <p:nvPr/>
        </p:nvSpPr>
        <p:spPr>
          <a:xfrm>
            <a:off x="7362818" y="4677422"/>
            <a:ext cx="667559" cy="2453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134" name="그림 133"/>
          <p:cNvPicPr>
            <a:picLocks noChangeAspect="1"/>
          </p:cNvPicPr>
          <p:nvPr/>
        </p:nvPicPr>
        <p:blipFill rotWithShape="1">
          <a:blip r:embed="rId5"/>
          <a:srcRect r="62990" b="78680"/>
          <a:stretch>
            <a:fillRect/>
          </a:stretch>
        </p:blipFill>
        <p:spPr>
          <a:xfrm>
            <a:off x="8452238" y="2580364"/>
            <a:ext cx="2959476" cy="1425803"/>
          </a:xfrm>
          <a:prstGeom prst="rect">
            <a:avLst/>
          </a:prstGeom>
        </p:spPr>
      </p:pic>
      <p:pic>
        <p:nvPicPr>
          <p:cNvPr id="135" name="그림 134"/>
          <p:cNvPicPr>
            <a:picLocks noChangeAspect="1"/>
          </p:cNvPicPr>
          <p:nvPr/>
        </p:nvPicPr>
        <p:blipFill rotWithShape="1">
          <a:blip r:embed="rId6"/>
          <a:srcRect r="60050" b="75160"/>
          <a:stretch>
            <a:fillRect/>
          </a:stretch>
        </p:blipFill>
        <p:spPr>
          <a:xfrm>
            <a:off x="8480526" y="4298503"/>
            <a:ext cx="2937541" cy="152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98070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44605" y="1392008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병합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충돌 해결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36" name="그림 135"/>
          <p:cNvPicPr>
            <a:picLocks noChangeAspect="1"/>
          </p:cNvPicPr>
          <p:nvPr/>
        </p:nvPicPr>
        <p:blipFill rotWithShape="1">
          <a:blip r:embed="rId2"/>
          <a:srcRect l="17640" t="17300" r="56860" b="67050"/>
          <a:stretch>
            <a:fillRect/>
          </a:stretch>
        </p:blipFill>
        <p:spPr>
          <a:xfrm>
            <a:off x="750494" y="2285133"/>
            <a:ext cx="3286745" cy="1342159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7091" y="1446066"/>
            <a:ext cx="7203899" cy="4779819"/>
          </a:xfrm>
          <a:prstGeom prst="rect">
            <a:avLst/>
          </a:prstGeom>
        </p:spPr>
      </p:pic>
      <p:pic>
        <p:nvPicPr>
          <p:cNvPr id="138" name="그림 137"/>
          <p:cNvPicPr>
            <a:picLocks noChangeAspect="1"/>
          </p:cNvPicPr>
          <p:nvPr/>
        </p:nvPicPr>
        <p:blipFill rotWithShape="1">
          <a:blip r:embed="rId4"/>
          <a:srcRect l="59260" t="17570" r="120" b="58880"/>
          <a:stretch>
            <a:fillRect/>
          </a:stretch>
        </p:blipFill>
        <p:spPr>
          <a:xfrm>
            <a:off x="638033" y="4232565"/>
            <a:ext cx="5074949" cy="19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99919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44605" y="1392008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브랜치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병합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충돌 해결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39" name="그림 138"/>
          <p:cNvPicPr>
            <a:picLocks noChangeAspect="1"/>
          </p:cNvPicPr>
          <p:nvPr/>
        </p:nvPicPr>
        <p:blipFill rotWithShape="1">
          <a:blip r:embed="rId2"/>
          <a:srcRect l="17650" t="51010" r="11290"/>
          <a:stretch>
            <a:fillRect/>
          </a:stretch>
        </p:blipFill>
        <p:spPr>
          <a:xfrm>
            <a:off x="702857" y="1956954"/>
            <a:ext cx="6240261" cy="2849635"/>
          </a:xfrm>
          <a:prstGeom prst="rect">
            <a:avLst/>
          </a:prstGeom>
        </p:spPr>
      </p:pic>
      <p:sp>
        <p:nvSpPr>
          <p:cNvPr id="140" name="직사각형 139"/>
          <p:cNvSpPr/>
          <p:nvPr/>
        </p:nvSpPr>
        <p:spPr>
          <a:xfrm>
            <a:off x="5881623" y="1495014"/>
            <a:ext cx="5712527" cy="2274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2)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파일 우클릭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-&gt;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충돌 해결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-&gt;</a:t>
            </a:r>
            <a:endParaRPr lang="en-US" altLang="ko-KR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(1)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외부 병합 툴 시작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다른 툴을 이용하여 내용 수정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(2)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내것을 이용하여 해결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현재 브랜치의 내용을 살림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(3)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저장소 것을 사용하여 해결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병합할 브랜치의 내용을 살림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3)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선택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커밋 메시지 수정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commit message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를 </a:t>
            </a:r>
            <a:r>
              <a:rPr lang="en-US" altLang="ko-KR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“C4”</a:t>
            </a:r>
            <a:r>
              <a:rPr lang="ko-KR" altLang="en-US" sz="1200" b="1">
                <a:solidFill>
                  <a:prstClr val="black">
                    <a:lumMod val="65000"/>
                    <a:lumOff val="35000"/>
                  </a:prstClr>
                </a:solidFill>
              </a:rPr>
              <a:t>로 작성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3"/>
          <a:srcRect l="31270" t="3540" r="30770" b="77020"/>
          <a:stretch>
            <a:fillRect/>
          </a:stretch>
        </p:blipFill>
        <p:spPr>
          <a:xfrm>
            <a:off x="689841" y="4920234"/>
            <a:ext cx="3919682" cy="1333500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4"/>
          <a:srcRect l="17550" t="17050" r="57260" b="67050"/>
          <a:stretch>
            <a:fillRect/>
          </a:stretch>
        </p:blipFill>
        <p:spPr>
          <a:xfrm>
            <a:off x="7156749" y="3965861"/>
            <a:ext cx="4226424" cy="177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12077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03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644605" y="1392008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+)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- remote, clone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46" name="그림 1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147690" y="2075173"/>
            <a:ext cx="4099478" cy="3647150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0545" y="2342418"/>
            <a:ext cx="5952929" cy="31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41213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00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 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실습 준비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051583" y="1604193"/>
            <a:ext cx="6569778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홈페이지에서 실행파일 다운로드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sp>
        <p:nvSpPr>
          <p:cNvPr id="80" name="직사각형 79"/>
          <p:cNvSpPr/>
          <p:nvPr/>
        </p:nvSpPr>
        <p:spPr>
          <a:xfrm>
            <a:off x="1015213" y="5775356"/>
            <a:ext cx="3253344" cy="413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각자 </a:t>
            </a:r>
            <a:r>
              <a:rPr lang="en-US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OS</a:t>
            </a: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에 맞는 실행파일 다운로드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27071" y="2272453"/>
            <a:ext cx="4907318" cy="3406307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78748" y="2195601"/>
            <a:ext cx="5327820" cy="3556469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1052080" y="3355396"/>
            <a:ext cx="978476" cy="4589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5" name="직사각형 84"/>
          <p:cNvSpPr/>
          <p:nvPr/>
        </p:nvSpPr>
        <p:spPr>
          <a:xfrm>
            <a:off x="9001991" y="4662920"/>
            <a:ext cx="536862" cy="2511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6" name="직사각형 85"/>
          <p:cNvSpPr/>
          <p:nvPr/>
        </p:nvSpPr>
        <p:spPr>
          <a:xfrm>
            <a:off x="7858125" y="4203987"/>
            <a:ext cx="1645225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87" name="직사각형 86"/>
          <p:cNvSpPr/>
          <p:nvPr/>
        </p:nvSpPr>
        <p:spPr>
          <a:xfrm>
            <a:off x="6172567" y="5778821"/>
            <a:ext cx="3885459" cy="4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라이선스 등에 동의 하고 다운로드 계속 진행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708382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3878" y="16431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918" y="2338131"/>
            <a:ext cx="5514398" cy="3153709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0371" y="2351321"/>
            <a:ext cx="4884192" cy="3104644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693095" y="5712864"/>
            <a:ext cx="3106143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다운로드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6274746" y="5712864"/>
            <a:ext cx="3106143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계정으로 로그인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96686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2850" y="1996991"/>
            <a:ext cx="2961526" cy="4203721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166" y="1985680"/>
            <a:ext cx="2705739" cy="4227717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49105" y="1545448"/>
            <a:ext cx="4026107" cy="1263715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20322" y="2666261"/>
            <a:ext cx="5148621" cy="3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75995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Repository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생성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56" name="그림 1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60" y="2049195"/>
            <a:ext cx="5186739" cy="3549777"/>
          </a:xfrm>
          <a:prstGeom prst="rect">
            <a:avLst/>
          </a:prstGeom>
        </p:spPr>
      </p:pic>
      <p:pic>
        <p:nvPicPr>
          <p:cNvPr id="157" name="그림 1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95346" y="2034147"/>
            <a:ext cx="4978031" cy="3430474"/>
          </a:xfrm>
          <a:prstGeom prst="rect">
            <a:avLst/>
          </a:prstGeom>
        </p:spPr>
      </p:pic>
      <p:sp>
        <p:nvSpPr>
          <p:cNvPr id="159" name="직사각형 158"/>
          <p:cNvSpPr/>
          <p:nvPr/>
        </p:nvSpPr>
        <p:spPr>
          <a:xfrm>
            <a:off x="3535497" y="3853591"/>
            <a:ext cx="2286809" cy="401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60" name="직사각형 159"/>
          <p:cNvSpPr/>
          <p:nvPr/>
        </p:nvSpPr>
        <p:spPr>
          <a:xfrm>
            <a:off x="7657225" y="2537409"/>
            <a:ext cx="2096309" cy="24274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0985214"/>
      </p:ext>
    </p:extLst>
  </p:cSld>
  <p:clrMapOvr>
    <a:masterClrMapping/>
  </p:clrMapOvr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Repository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생성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97558" y="1951599"/>
            <a:ext cx="5964271" cy="4090503"/>
          </a:xfrm>
          <a:prstGeom prst="rect">
            <a:avLst/>
          </a:prstGeom>
        </p:spPr>
      </p:pic>
      <p:pic>
        <p:nvPicPr>
          <p:cNvPr id="162" name="그림 161"/>
          <p:cNvPicPr>
            <a:picLocks noChangeAspect="1"/>
          </p:cNvPicPr>
          <p:nvPr/>
        </p:nvPicPr>
        <p:blipFill rotWithShape="1">
          <a:blip r:embed="rId3"/>
          <a:srcRect l="24400" t="23330" r="25170" b="23890"/>
          <a:stretch>
            <a:fillRect/>
          </a:stretch>
        </p:blipFill>
        <p:spPr>
          <a:xfrm>
            <a:off x="7104553" y="3356717"/>
            <a:ext cx="3126177" cy="2240714"/>
          </a:xfrm>
          <a:prstGeom prst="rect">
            <a:avLst/>
          </a:prstGeom>
        </p:spPr>
      </p:pic>
      <p:sp>
        <p:nvSpPr>
          <p:cNvPr id="160" name="직사각형 159"/>
          <p:cNvSpPr/>
          <p:nvPr/>
        </p:nvSpPr>
        <p:spPr>
          <a:xfrm>
            <a:off x="5532349" y="3559183"/>
            <a:ext cx="832082" cy="27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63" name="직사각형 162"/>
          <p:cNvSpPr/>
          <p:nvPr/>
        </p:nvSpPr>
        <p:spPr>
          <a:xfrm>
            <a:off x="7249448" y="3437108"/>
            <a:ext cx="2930677" cy="20957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64" name="직사각형 163"/>
          <p:cNvSpPr/>
          <p:nvPr/>
        </p:nvSpPr>
        <p:spPr>
          <a:xfrm>
            <a:off x="6866163" y="5756159"/>
            <a:ext cx="5184324" cy="452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Public Repository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를 원하면 네모 체크를 해제하세요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166" name="그림 16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301220" y="128151"/>
            <a:ext cx="4124644" cy="311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85516"/>
      </p:ext>
    </p:extLst>
  </p:cSld>
  <p:clrMapOvr>
    <a:masterClrMapping/>
  </p:clrMapOvr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add &amp; commit</a:t>
            </a:r>
            <a:endParaRPr lang="en-US" altLang="ko-KR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68" name="그림 167"/>
          <p:cNvPicPr>
            <a:picLocks noChangeAspect="1"/>
          </p:cNvPicPr>
          <p:nvPr/>
        </p:nvPicPr>
        <p:blipFill rotWithShape="1">
          <a:blip r:embed="rId2"/>
          <a:srcRect r="350" b="64430"/>
          <a:stretch>
            <a:fillRect/>
          </a:stretch>
        </p:blipFill>
        <p:spPr>
          <a:xfrm>
            <a:off x="717998" y="1967800"/>
            <a:ext cx="5074934" cy="1682994"/>
          </a:xfrm>
          <a:prstGeom prst="rect">
            <a:avLst/>
          </a:prstGeom>
        </p:spPr>
      </p:pic>
      <p:pic>
        <p:nvPicPr>
          <p:cNvPr id="169" name="그림 168"/>
          <p:cNvPicPr>
            <a:picLocks noChangeAspect="1"/>
          </p:cNvPicPr>
          <p:nvPr/>
        </p:nvPicPr>
        <p:blipFill rotWithShape="1">
          <a:blip r:embed="rId3"/>
          <a:srcRect b="69460"/>
          <a:stretch>
            <a:fillRect/>
          </a:stretch>
        </p:blipFill>
        <p:spPr>
          <a:xfrm>
            <a:off x="719728" y="3724196"/>
            <a:ext cx="5054860" cy="1438806"/>
          </a:xfrm>
          <a:prstGeom prst="rect">
            <a:avLst/>
          </a:prstGeom>
        </p:spPr>
      </p:pic>
      <p:pic>
        <p:nvPicPr>
          <p:cNvPr id="170" name="그림 169"/>
          <p:cNvPicPr>
            <a:picLocks noChangeAspect="1"/>
          </p:cNvPicPr>
          <p:nvPr/>
        </p:nvPicPr>
        <p:blipFill rotWithShape="1">
          <a:blip r:embed="rId4"/>
          <a:srcRect t="36160" b="40960"/>
          <a:stretch>
            <a:fillRect/>
          </a:stretch>
        </p:blipFill>
        <p:spPr>
          <a:xfrm>
            <a:off x="711070" y="5245928"/>
            <a:ext cx="5054860" cy="1073391"/>
          </a:xfrm>
          <a:prstGeom prst="rect">
            <a:avLst/>
          </a:prstGeom>
        </p:spPr>
      </p:pic>
      <p:pic>
        <p:nvPicPr>
          <p:cNvPr id="171" name="그림 17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2196400"/>
            <a:ext cx="5342550" cy="36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4262"/>
      </p:ext>
    </p:extLst>
  </p:cSld>
  <p:clrMapOvr>
    <a:masterClrMapping/>
  </p:clrMapOvr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파일 수정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 rotWithShape="1">
          <a:blip r:embed="rId2"/>
          <a:srcRect b="75080"/>
          <a:stretch>
            <a:fillRect/>
          </a:stretch>
        </p:blipFill>
        <p:spPr>
          <a:xfrm>
            <a:off x="780342" y="1985409"/>
            <a:ext cx="5054860" cy="1172682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 rotWithShape="1">
          <a:blip r:embed="rId3"/>
          <a:srcRect b="71090"/>
          <a:stretch>
            <a:fillRect/>
          </a:stretch>
        </p:blipFill>
        <p:spPr>
          <a:xfrm>
            <a:off x="788032" y="3239578"/>
            <a:ext cx="7449970" cy="1479849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 rotWithShape="1">
          <a:blip r:embed="rId4"/>
          <a:srcRect t="69980"/>
          <a:stretch>
            <a:fillRect/>
          </a:stretch>
        </p:blipFill>
        <p:spPr>
          <a:xfrm>
            <a:off x="778508" y="4781857"/>
            <a:ext cx="7126319" cy="1469960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605661" y="1990852"/>
            <a:ext cx="5967554" cy="4116275"/>
          </a:xfrm>
          <a:prstGeom prst="rect">
            <a:avLst/>
          </a:prstGeom>
        </p:spPr>
      </p:pic>
      <p:pic>
        <p:nvPicPr>
          <p:cNvPr id="176" name="그림 175"/>
          <p:cNvPicPr>
            <a:picLocks noChangeAspect="1"/>
          </p:cNvPicPr>
          <p:nvPr/>
        </p:nvPicPr>
        <p:blipFill rotWithShape="1">
          <a:blip r:embed="rId6"/>
          <a:srcRect b="88180"/>
          <a:stretch>
            <a:fillRect/>
          </a:stretch>
        </p:blipFill>
        <p:spPr>
          <a:xfrm>
            <a:off x="5633498" y="5722572"/>
            <a:ext cx="6087681" cy="49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051825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브랜치 생성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78" name="그림 177"/>
          <p:cNvPicPr>
            <a:picLocks noChangeAspect="1"/>
          </p:cNvPicPr>
          <p:nvPr/>
        </p:nvPicPr>
        <p:blipFill rotWithShape="1">
          <a:blip r:embed="rId2"/>
          <a:srcRect r="-90" b="81440"/>
          <a:stretch>
            <a:fillRect/>
          </a:stretch>
        </p:blipFill>
        <p:spPr>
          <a:xfrm>
            <a:off x="798548" y="2052204"/>
            <a:ext cx="7624835" cy="972489"/>
          </a:xfrm>
          <a:prstGeom prst="rect">
            <a:avLst/>
          </a:prstGeom>
        </p:spPr>
      </p:pic>
      <p:pic>
        <p:nvPicPr>
          <p:cNvPr id="180" name="그림 179"/>
          <p:cNvPicPr>
            <a:picLocks noChangeAspect="1"/>
          </p:cNvPicPr>
          <p:nvPr/>
        </p:nvPicPr>
        <p:blipFill rotWithShape="1">
          <a:blip r:embed="rId3"/>
          <a:srcRect t="30560" b="30680"/>
          <a:stretch>
            <a:fillRect/>
          </a:stretch>
        </p:blipFill>
        <p:spPr>
          <a:xfrm>
            <a:off x="790953" y="3073977"/>
            <a:ext cx="7635470" cy="2043113"/>
          </a:xfrm>
          <a:prstGeom prst="rect">
            <a:avLst/>
          </a:prstGeom>
        </p:spPr>
      </p:pic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4"/>
          <a:srcRect r="25450" b="88990"/>
          <a:stretch>
            <a:fillRect/>
          </a:stretch>
        </p:blipFill>
        <p:spPr>
          <a:xfrm>
            <a:off x="775622" y="5166373"/>
            <a:ext cx="7660489" cy="774173"/>
          </a:xfrm>
          <a:prstGeom prst="rect">
            <a:avLst/>
          </a:prstGeom>
        </p:spPr>
      </p:pic>
      <p:sp>
        <p:nvSpPr>
          <p:cNvPr id="182" name="직사각형 181"/>
          <p:cNvSpPr/>
          <p:nvPr/>
        </p:nvSpPr>
        <p:spPr>
          <a:xfrm>
            <a:off x="2678247" y="2260319"/>
            <a:ext cx="2641832" cy="236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83" name="직사각형 182"/>
          <p:cNvSpPr/>
          <p:nvPr/>
        </p:nvSpPr>
        <p:spPr>
          <a:xfrm>
            <a:off x="3154496" y="3829522"/>
            <a:ext cx="580969" cy="236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84" name="직사각형 183"/>
          <p:cNvSpPr/>
          <p:nvPr/>
        </p:nvSpPr>
        <p:spPr>
          <a:xfrm>
            <a:off x="4089678" y="4710841"/>
            <a:ext cx="953310" cy="2366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85" name="직사각형 184"/>
          <p:cNvSpPr/>
          <p:nvPr/>
        </p:nvSpPr>
        <p:spPr>
          <a:xfrm>
            <a:off x="3310361" y="5473486"/>
            <a:ext cx="2598537" cy="452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9766026"/>
      </p:ext>
    </p:extLst>
  </p:cSld>
  <p:clrMapOvr>
    <a:masterClrMapping/>
  </p:clrMapOvr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브랜치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84" name="그림 183"/>
          <p:cNvPicPr>
            <a:picLocks noChangeAspect="1"/>
          </p:cNvPicPr>
          <p:nvPr/>
        </p:nvPicPr>
        <p:blipFill rotWithShape="1">
          <a:blip r:embed="rId2"/>
          <a:srcRect b="68640"/>
          <a:stretch>
            <a:fillRect/>
          </a:stretch>
        </p:blipFill>
        <p:spPr>
          <a:xfrm>
            <a:off x="780342" y="2035734"/>
            <a:ext cx="5054860" cy="1471709"/>
          </a:xfrm>
          <a:prstGeom prst="rect">
            <a:avLst/>
          </a:prstGeom>
        </p:spPr>
      </p:pic>
      <p:pic>
        <p:nvPicPr>
          <p:cNvPr id="185" name="그림 184"/>
          <p:cNvPicPr>
            <a:picLocks noChangeAspect="1"/>
          </p:cNvPicPr>
          <p:nvPr/>
        </p:nvPicPr>
        <p:blipFill rotWithShape="1">
          <a:blip r:embed="rId3"/>
          <a:srcRect b="59850"/>
          <a:stretch>
            <a:fillRect/>
          </a:stretch>
        </p:blipFill>
        <p:spPr>
          <a:xfrm>
            <a:off x="788898" y="3639255"/>
            <a:ext cx="9055566" cy="2503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06027"/>
      </p:ext>
    </p:extLst>
  </p:cSld>
  <p:clrMapOvr>
    <a:masterClrMapping/>
  </p:clrMapOvr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브랜치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86" name="그림 185"/>
          <p:cNvPicPr>
            <a:picLocks noChangeAspect="1"/>
          </p:cNvPicPr>
          <p:nvPr/>
        </p:nvPicPr>
        <p:blipFill rotWithShape="1">
          <a:blip r:embed="rId2"/>
          <a:srcRect b="64770"/>
          <a:stretch>
            <a:fillRect/>
          </a:stretch>
        </p:blipFill>
        <p:spPr>
          <a:xfrm>
            <a:off x="778507" y="1994028"/>
            <a:ext cx="9093667" cy="2194533"/>
          </a:xfrm>
          <a:prstGeom prst="rect">
            <a:avLst/>
          </a:prstGeom>
        </p:spPr>
      </p:pic>
      <p:pic>
        <p:nvPicPr>
          <p:cNvPr id="188" name="그림 187"/>
          <p:cNvPicPr>
            <a:picLocks noChangeAspect="1"/>
          </p:cNvPicPr>
          <p:nvPr/>
        </p:nvPicPr>
        <p:blipFill rotWithShape="1">
          <a:blip r:embed="rId3"/>
          <a:srcRect b="76390"/>
          <a:stretch>
            <a:fillRect/>
          </a:stretch>
        </p:blipFill>
        <p:spPr>
          <a:xfrm>
            <a:off x="808630" y="4450940"/>
            <a:ext cx="6651654" cy="1454392"/>
          </a:xfrm>
          <a:prstGeom prst="rect">
            <a:avLst/>
          </a:prstGeom>
        </p:spPr>
      </p:pic>
      <p:sp>
        <p:nvSpPr>
          <p:cNvPr id="189" name="직사각형 188"/>
          <p:cNvSpPr/>
          <p:nvPr/>
        </p:nvSpPr>
        <p:spPr>
          <a:xfrm>
            <a:off x="3145837" y="2268978"/>
            <a:ext cx="2200218" cy="4358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7606444"/>
      </p:ext>
    </p:extLst>
  </p:cSld>
  <p:clrMapOvr>
    <a:masterClrMapping/>
  </p:clrMapOvr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브랜치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90" name="그림 189"/>
          <p:cNvPicPr>
            <a:picLocks noChangeAspect="1"/>
          </p:cNvPicPr>
          <p:nvPr/>
        </p:nvPicPr>
        <p:blipFill rotWithShape="1">
          <a:blip r:embed="rId2"/>
          <a:srcRect b="68360"/>
          <a:stretch>
            <a:fillRect/>
          </a:stretch>
        </p:blipFill>
        <p:spPr>
          <a:xfrm>
            <a:off x="814114" y="1915845"/>
            <a:ext cx="5440497" cy="1598468"/>
          </a:xfrm>
          <a:prstGeom prst="rect">
            <a:avLst/>
          </a:prstGeom>
        </p:spPr>
      </p:pic>
      <p:pic>
        <p:nvPicPr>
          <p:cNvPr id="191" name="그림 190"/>
          <p:cNvPicPr>
            <a:picLocks noChangeAspect="1"/>
          </p:cNvPicPr>
          <p:nvPr/>
        </p:nvPicPr>
        <p:blipFill rotWithShape="1">
          <a:blip r:embed="rId3"/>
          <a:srcRect b="58000"/>
          <a:stretch>
            <a:fillRect/>
          </a:stretch>
        </p:blipFill>
        <p:spPr>
          <a:xfrm>
            <a:off x="822671" y="3602435"/>
            <a:ext cx="9055566" cy="262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76508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00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SourceTree 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실습 준비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1051583" y="1604193"/>
            <a:ext cx="6569778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Sourcetree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설치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&amp;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회원가입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7310" y="2499543"/>
            <a:ext cx="4816485" cy="2921140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4316559" y="4801468"/>
            <a:ext cx="909203" cy="1818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25625" y="1708120"/>
            <a:ext cx="4412457" cy="361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65549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브랜치 병합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94" name="그림 193"/>
          <p:cNvPicPr>
            <a:picLocks noChangeAspect="1"/>
          </p:cNvPicPr>
          <p:nvPr/>
        </p:nvPicPr>
        <p:blipFill rotWithShape="1">
          <a:blip r:embed="rId2"/>
          <a:srcRect l="23180" r="38220" b="23110"/>
          <a:stretch>
            <a:fillRect/>
          </a:stretch>
        </p:blipFill>
        <p:spPr>
          <a:xfrm>
            <a:off x="547840" y="2303318"/>
            <a:ext cx="2579841" cy="3558886"/>
          </a:xfrm>
          <a:prstGeom prst="rect">
            <a:avLst/>
          </a:prstGeom>
        </p:spPr>
      </p:pic>
      <p:sp>
        <p:nvSpPr>
          <p:cNvPr id="195" name="직사각형 194"/>
          <p:cNvSpPr/>
          <p:nvPr/>
        </p:nvSpPr>
        <p:spPr>
          <a:xfrm>
            <a:off x="648622" y="4148005"/>
            <a:ext cx="2295468" cy="219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pic>
        <p:nvPicPr>
          <p:cNvPr id="196" name="그림 195"/>
          <p:cNvPicPr>
            <a:picLocks noChangeAspect="1"/>
          </p:cNvPicPr>
          <p:nvPr/>
        </p:nvPicPr>
        <p:blipFill rotWithShape="1">
          <a:blip r:embed="rId3"/>
          <a:srcRect l="22900" r="23070"/>
          <a:stretch>
            <a:fillRect/>
          </a:stretch>
        </p:blipFill>
        <p:spPr>
          <a:xfrm>
            <a:off x="6096000" y="2284394"/>
            <a:ext cx="2819431" cy="3596731"/>
          </a:xfrm>
          <a:prstGeom prst="rect">
            <a:avLst/>
          </a:prstGeom>
        </p:spPr>
      </p:pic>
      <p:pic>
        <p:nvPicPr>
          <p:cNvPr id="197" name="그림 196"/>
          <p:cNvPicPr>
            <a:picLocks noChangeAspect="1"/>
          </p:cNvPicPr>
          <p:nvPr/>
        </p:nvPicPr>
        <p:blipFill rotWithShape="1">
          <a:blip r:embed="rId4"/>
          <a:srcRect l="25030" r="24520"/>
          <a:stretch>
            <a:fillRect/>
          </a:stretch>
        </p:blipFill>
        <p:spPr>
          <a:xfrm>
            <a:off x="3319663" y="2297168"/>
            <a:ext cx="2625902" cy="3575866"/>
          </a:xfrm>
          <a:prstGeom prst="rect">
            <a:avLst/>
          </a:prstGeom>
        </p:spPr>
      </p:pic>
      <p:sp>
        <p:nvSpPr>
          <p:cNvPr id="198" name="직사각형 197"/>
          <p:cNvSpPr/>
          <p:nvPr/>
        </p:nvSpPr>
        <p:spPr>
          <a:xfrm>
            <a:off x="3464106" y="5053746"/>
            <a:ext cx="2295468" cy="219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199" name="직사각형 198"/>
          <p:cNvSpPr/>
          <p:nvPr/>
        </p:nvSpPr>
        <p:spPr>
          <a:xfrm>
            <a:off x="7788909" y="3971360"/>
            <a:ext cx="1013923" cy="2280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4429930"/>
      </p:ext>
    </p:extLst>
  </p:cSld>
  <p:clrMapOvr>
    <a:masterClrMapping/>
  </p:clrMapOvr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충돌 해결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98" name="그림 197"/>
          <p:cNvPicPr>
            <a:picLocks noChangeAspect="1"/>
          </p:cNvPicPr>
          <p:nvPr/>
        </p:nvPicPr>
        <p:blipFill rotWithShape="1">
          <a:blip r:embed="rId2"/>
          <a:srcRect b="60480"/>
          <a:stretch>
            <a:fillRect/>
          </a:stretch>
        </p:blipFill>
        <p:spPr>
          <a:xfrm>
            <a:off x="6018068" y="512497"/>
            <a:ext cx="5073910" cy="1867142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3"/>
          <a:srcRect b="27310"/>
          <a:stretch>
            <a:fillRect/>
          </a:stretch>
        </p:blipFill>
        <p:spPr>
          <a:xfrm>
            <a:off x="647842" y="2962443"/>
            <a:ext cx="4609814" cy="2766878"/>
          </a:xfrm>
          <a:prstGeom prst="rect">
            <a:avLst/>
          </a:prstGeom>
        </p:spPr>
      </p:pic>
      <p:pic>
        <p:nvPicPr>
          <p:cNvPr id="201" name="그림 200"/>
          <p:cNvPicPr>
            <a:picLocks noChangeAspect="1"/>
          </p:cNvPicPr>
          <p:nvPr/>
        </p:nvPicPr>
        <p:blipFill rotWithShape="1">
          <a:blip r:embed="rId4"/>
          <a:srcRect t="44350"/>
          <a:stretch>
            <a:fillRect/>
          </a:stretch>
        </p:blipFill>
        <p:spPr>
          <a:xfrm>
            <a:off x="5966259" y="2996220"/>
            <a:ext cx="5645440" cy="2618751"/>
          </a:xfrm>
          <a:prstGeom prst="rect">
            <a:avLst/>
          </a:prstGeom>
        </p:spPr>
      </p:pic>
      <p:sp>
        <p:nvSpPr>
          <p:cNvPr id="203" name="오른쪽 화살표 202"/>
          <p:cNvSpPr/>
          <p:nvPr/>
        </p:nvSpPr>
        <p:spPr>
          <a:xfrm>
            <a:off x="5416262" y="4143375"/>
            <a:ext cx="432954" cy="32904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04" name="직사각형 203"/>
          <p:cNvSpPr/>
          <p:nvPr/>
        </p:nvSpPr>
        <p:spPr>
          <a:xfrm>
            <a:off x="10338147" y="5152459"/>
            <a:ext cx="780126" cy="219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05" name="오른쪽 화살표 204"/>
          <p:cNvSpPr/>
          <p:nvPr/>
        </p:nvSpPr>
        <p:spPr>
          <a:xfrm rot="8711672">
            <a:off x="5438776" y="2487237"/>
            <a:ext cx="432954" cy="329045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834400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04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-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충돌 해결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206" name="그림 205"/>
          <p:cNvPicPr>
            <a:picLocks noChangeAspect="1"/>
          </p:cNvPicPr>
          <p:nvPr/>
        </p:nvPicPr>
        <p:blipFill rotWithShape="1">
          <a:blip r:embed="rId2"/>
          <a:srcRect b="67350"/>
          <a:stretch>
            <a:fillRect/>
          </a:stretch>
        </p:blipFill>
        <p:spPr>
          <a:xfrm>
            <a:off x="743092" y="2196400"/>
            <a:ext cx="5683542" cy="1544448"/>
          </a:xfrm>
          <a:prstGeom prst="rect">
            <a:avLst/>
          </a:prstGeom>
        </p:spPr>
      </p:pic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3"/>
          <a:srcRect b="54940"/>
          <a:stretch>
            <a:fillRect/>
          </a:stretch>
        </p:blipFill>
        <p:spPr>
          <a:xfrm>
            <a:off x="745601" y="3853750"/>
            <a:ext cx="7547071" cy="2320656"/>
          </a:xfrm>
          <a:prstGeom prst="rect">
            <a:avLst/>
          </a:prstGeom>
        </p:spPr>
      </p:pic>
      <p:pic>
        <p:nvPicPr>
          <p:cNvPr id="208" name="그림 20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14560" y="2396635"/>
            <a:ext cx="4750876" cy="323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913791"/>
      </p:ext>
    </p:extLst>
  </p:cSld>
  <p:clrMapOvr>
    <a:masterClrMapping/>
  </p:clrMapOvr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00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출처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987475" y="1720228"/>
            <a:ext cx="10042074" cy="45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-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Git 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hlinkClick r:id="rId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https://velog.io/@janeljs/git-4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3"/>
              </a:rPr>
              <a:t>https://velog.io/@lazysia/git-git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- Sourcetree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4"/>
              </a:rPr>
              <a:t>https://www.sourcetreeapp.com/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hlinkClick r:id="rId5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5"/>
              </a:rPr>
              <a:t>https://ux.stories.pe.kr/181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6"/>
              </a:rPr>
              <a:t>https://coding-groot.tistory.com/135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7"/>
              </a:rPr>
              <a:t>https://djyoon956.tistory.com/2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- Github Desktop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8"/>
              </a:rPr>
              <a:t>https://desktop.github.com/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  <a:hlinkClick r:id="rId9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9"/>
              </a:rPr>
              <a:t>https://velog.io/@lazysia/git-github-desktop-%EC%82%AC%EC%9A%A9%ED%95%98%EA%B8%B0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836552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00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실습 준비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13878" y="16431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7918" y="2338131"/>
            <a:ext cx="5514398" cy="3153709"/>
          </a:xfrm>
          <a:prstGeom prst="rect">
            <a:avLst/>
          </a:prstGeom>
        </p:spPr>
      </p:pic>
      <p:pic>
        <p:nvPicPr>
          <p:cNvPr id="149" name="그림 1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0371" y="2351321"/>
            <a:ext cx="4884192" cy="3104644"/>
          </a:xfrm>
          <a:prstGeom prst="rect">
            <a:avLst/>
          </a:prstGeom>
        </p:spPr>
      </p:pic>
      <p:sp>
        <p:nvSpPr>
          <p:cNvPr id="150" name="직사각형 149"/>
          <p:cNvSpPr/>
          <p:nvPr/>
        </p:nvSpPr>
        <p:spPr>
          <a:xfrm>
            <a:off x="693095" y="5712864"/>
            <a:ext cx="3106143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다운로드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51" name="직사각형 150"/>
          <p:cNvSpPr/>
          <p:nvPr/>
        </p:nvSpPr>
        <p:spPr>
          <a:xfrm>
            <a:off x="6274746" y="5712864"/>
            <a:ext cx="3106143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계정으로 로그인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44655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00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GitHub Desktop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실습 준비</a:t>
            </a:r>
            <a:endParaRPr lang="ko-KR" altLang="en-US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2" name="직사각형 61"/>
          <p:cNvSpPr/>
          <p:nvPr/>
        </p:nvSpPr>
        <p:spPr>
          <a:xfrm>
            <a:off x="705219" y="1452621"/>
            <a:ext cx="6569779" cy="451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GitHub Desktop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설치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3" name="가로 글상자 72"/>
          <p:cNvSpPr txBox="1"/>
          <p:nvPr/>
        </p:nvSpPr>
        <p:spPr>
          <a:xfrm>
            <a:off x="4576329" y="-870238"/>
            <a:ext cx="277611" cy="373033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en-US" altLang="ko-KR"/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32850" y="1996991"/>
            <a:ext cx="2961526" cy="4203721"/>
          </a:xfrm>
          <a:prstGeom prst="rect">
            <a:avLst/>
          </a:prstGeom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1166" y="1985680"/>
            <a:ext cx="2705739" cy="4227717"/>
          </a:xfrm>
          <a:prstGeom prst="rect">
            <a:avLst/>
          </a:prstGeom>
        </p:spPr>
      </p:pic>
      <p:pic>
        <p:nvPicPr>
          <p:cNvPr id="154" name="그림 15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49105" y="1545448"/>
            <a:ext cx="4026107" cy="1263715"/>
          </a:xfrm>
          <a:prstGeom prst="rect">
            <a:avLst/>
          </a:prstGeom>
        </p:spPr>
      </p:pic>
      <p:pic>
        <p:nvPicPr>
          <p:cNvPr id="155" name="그림 1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20322" y="2666261"/>
            <a:ext cx="5148621" cy="35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57429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01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074962" y="2310778"/>
            <a:ext cx="10042074" cy="90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Git is </a:t>
            </a:r>
            <a:r>
              <a:rPr lang="en-US" altLang="ko-KR" b="1">
                <a:solidFill>
                  <a:srgbClr val="42c7f1"/>
                </a:solidFill>
              </a:rPr>
              <a:t>a free and open source distributed version control system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 designed to handle everything from small to very large projects with speed and efficiency.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48088" y="3304842"/>
            <a:ext cx="10042074" cy="90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깃은 작은 프로젝트부터 매우 큰 프로젝트까지 모든 것을 속도와 효율성으로 처리할 수 있도록 설계된 </a:t>
            </a:r>
            <a:r>
              <a:rPr lang="ko-KR" altLang="en-US" b="1">
                <a:solidFill>
                  <a:srgbClr val="42c7f1"/>
                </a:solidFill>
              </a:rPr>
              <a:t>무료 오픈 소스 분산 버전 관리 시스템</a:t>
            </a: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입니다.</a:t>
            </a:r>
            <a:endParaRPr lang="ko-KR" altLang="en-US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08259" y="1673113"/>
            <a:ext cx="7589718" cy="519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28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 </a:t>
            </a:r>
            <a:r>
              <a:rPr lang="ko-KR" altLang="en-US" sz="2800" b="1" kern="0">
                <a:solidFill>
                  <a:srgbClr val="00b0f0"/>
                </a:solidFill>
                <a:latin typeface="야놀자 야체 B"/>
                <a:ea typeface="야놀자 야체 B"/>
              </a:rPr>
              <a:t>이란</a:t>
            </a:r>
            <a:r>
              <a:rPr lang="en-US" altLang="ko-KR" sz="2800" b="1" kern="0">
                <a:solidFill>
                  <a:srgbClr val="00b0f0"/>
                </a:solidFill>
                <a:latin typeface="야놀자 야체 B"/>
                <a:ea typeface="야놀자 야체 B"/>
              </a:rPr>
              <a:t>?</a:t>
            </a:r>
            <a:endParaRPr lang="en-US" altLang="ko-KR" sz="28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19707" y="4368178"/>
            <a:ext cx="6438116" cy="18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76020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01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074962" y="2310778"/>
            <a:ext cx="10042074" cy="906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소스 코드를 공개해 누구나 특별한 제한 없이 그 코드를 보고 사용할 수 있는 </a:t>
            </a:r>
            <a:endParaRPr lang="ko-KR" altLang="en-US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오픈 소스 라이선스를 만족하는 소프트웨어</a:t>
            </a:r>
            <a:endParaRPr lang="ko-KR" altLang="en-US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08259" y="1673113"/>
            <a:ext cx="7589718" cy="48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오픈 소스</a:t>
            </a:r>
            <a:r>
              <a:rPr lang="en-US" altLang="ko-KR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ko-KR" altLang="en-US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소프트웨어 란</a:t>
            </a:r>
            <a:r>
              <a:rPr lang="en-US" altLang="ko-KR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?</a:t>
            </a:r>
            <a:endParaRPr lang="en-US" altLang="ko-KR" sz="2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74963" y="4204521"/>
            <a:ext cx="10042074" cy="498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오픈 소스 소프트웨어가 반드시 무료로 제공되는 실행가능한 소프트웨어하는 의미는 아니다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1108260" y="3566856"/>
            <a:ext cx="7589718" cy="488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무료 오픈 소스</a:t>
            </a:r>
            <a:r>
              <a:rPr lang="en-US" altLang="ko-KR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ko-KR" altLang="en-US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소프트웨어 란</a:t>
            </a:r>
            <a:r>
              <a:rPr lang="en-US" altLang="ko-KR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?</a:t>
            </a:r>
            <a:endParaRPr lang="en-US" altLang="ko-KR" sz="2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1034265" y="5996597"/>
            <a:ext cx="10042074" cy="414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오픈소스 소프트웨어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4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400">
                <a:solidFill>
                  <a:prstClr val="black">
                    <a:lumMod val="65000"/>
                    <a:lumOff val="35000"/>
                  </a:prstClr>
                </a:solidFill>
                <a:hlinkClick r:id="rId2"/>
              </a:rPr>
              <a:t>https://blog.naver.com/sw_maestro/222950797224</a:t>
            </a:r>
            <a:endParaRPr lang="en-US" altLang="ko-KR" sz="14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96192" y="1602734"/>
            <a:ext cx="2385783" cy="198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07191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1180996" y="516259"/>
            <a:ext cx="7589718" cy="643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01</a:t>
            </a:r>
            <a:r>
              <a:rPr lang="ko-KR" altLang="en-US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 </a:t>
            </a:r>
            <a:r>
              <a:rPr lang="en-US" altLang="ko-KR" sz="3600" b="1" kern="0">
                <a:solidFill>
                  <a:srgbClr val="00b0f0"/>
                </a:solidFill>
                <a:latin typeface="야놀자 야체 B"/>
                <a:ea typeface="야놀자 야체 B"/>
              </a:rPr>
              <a:t>Git</a:t>
            </a:r>
            <a:endParaRPr lang="en-US" altLang="ko-KR" sz="3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418021" y="369822"/>
            <a:ext cx="11395010" cy="6134662"/>
            <a:chOff x="799020" y="274573"/>
            <a:chExt cx="10736920" cy="6307846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799020" y="274573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sp>
          <p:nvSpPr>
            <p:cNvPr id="14" name="왼쪽 대괄호 13"/>
            <p:cNvSpPr/>
            <p:nvPr/>
          </p:nvSpPr>
          <p:spPr>
            <a:xfrm flipH="1">
              <a:off x="11153964" y="371695"/>
              <a:ext cx="381976" cy="766916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979021" y="364573"/>
              <a:ext cx="10174943" cy="2739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>
              <a:stCxn id="22" idx="0"/>
            </p:cNvCxnSpPr>
            <p:nvPr/>
          </p:nvCxnSpPr>
          <p:spPr>
            <a:xfrm>
              <a:off x="1180996" y="1149234"/>
              <a:ext cx="9972967" cy="8966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왼쪽 대괄호 21"/>
            <p:cNvSpPr/>
            <p:nvPr/>
          </p:nvSpPr>
          <p:spPr>
            <a:xfrm>
              <a:off x="799020" y="1149234"/>
              <a:ext cx="381976" cy="5338434"/>
            </a:xfrm>
            <a:prstGeom prst="leftBracket">
              <a:avLst>
                <a:gd name="adj" fmla="val 10306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  <p:cxnSp>
          <p:nvCxnSpPr>
            <p:cNvPr id="27" name="직선 연결선 26"/>
            <p:cNvCxnSpPr>
              <a:endCxn id="31" idx="2"/>
            </p:cNvCxnSpPr>
            <p:nvPr/>
          </p:nvCxnSpPr>
          <p:spPr>
            <a:xfrm>
              <a:off x="1180996" y="6492419"/>
              <a:ext cx="10174943" cy="0"/>
            </a:xfrm>
            <a:prstGeom prst="line">
              <a:avLst/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0">
              <a:off x="10513140" y="659072"/>
              <a:ext cx="159347" cy="221431"/>
              <a:chOff x="6384" y="671"/>
              <a:chExt cx="134" cy="190"/>
            </a:xfrm>
          </p:grpSpPr>
          <p:sp>
            <p:nvSpPr>
              <p:cNvPr id="15" name="Freeform 11"/>
              <p:cNvSpPr/>
              <p:nvPr/>
            </p:nvSpPr>
            <p:spPr>
              <a:xfrm>
                <a:off x="6384" y="671"/>
                <a:ext cx="14" cy="14"/>
              </a:xfrm>
              <a:custGeom>
                <a:avLst/>
                <a:gdLst>
                  <a:gd name="T0" fmla="*/ 55 w 55"/>
                  <a:gd name="T1" fmla="*/ 28 h 57"/>
                  <a:gd name="T2" fmla="*/ 53 w 55"/>
                  <a:gd name="T3" fmla="*/ 40 h 57"/>
                  <a:gd name="T4" fmla="*/ 38 w 55"/>
                  <a:gd name="T5" fmla="*/ 54 h 57"/>
                  <a:gd name="T6" fmla="*/ 27 w 55"/>
                  <a:gd name="T7" fmla="*/ 57 h 57"/>
                  <a:gd name="T8" fmla="*/ 15 w 55"/>
                  <a:gd name="T9" fmla="*/ 54 h 57"/>
                  <a:gd name="T10" fmla="*/ 1 w 55"/>
                  <a:gd name="T11" fmla="*/ 40 h 57"/>
                  <a:gd name="T12" fmla="*/ 0 w 55"/>
                  <a:gd name="T13" fmla="*/ 28 h 57"/>
                  <a:gd name="T14" fmla="*/ 1 w 55"/>
                  <a:gd name="T15" fmla="*/ 17 h 57"/>
                  <a:gd name="T16" fmla="*/ 15 w 55"/>
                  <a:gd name="T17" fmla="*/ 2 h 57"/>
                  <a:gd name="T18" fmla="*/ 27 w 55"/>
                  <a:gd name="T19" fmla="*/ 0 h 57"/>
                  <a:gd name="T20" fmla="*/ 38 w 55"/>
                  <a:gd name="T21" fmla="*/ 2 h 57"/>
                  <a:gd name="T22" fmla="*/ 53 w 55"/>
                  <a:gd name="T23" fmla="*/ 17 h 57"/>
                  <a:gd name="T24" fmla="*/ 55 w 55"/>
                  <a:gd name="T25" fmla="*/ 28 h 57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5" h="57">
                    <a:moveTo>
                      <a:pt x="55" y="28"/>
                    </a:moveTo>
                    <a:lnTo>
                      <a:pt x="53" y="40"/>
                    </a:lnTo>
                    <a:lnTo>
                      <a:pt x="38" y="54"/>
                    </a:lnTo>
                    <a:lnTo>
                      <a:pt x="27" y="57"/>
                    </a:lnTo>
                    <a:lnTo>
                      <a:pt x="15" y="54"/>
                    </a:lnTo>
                    <a:lnTo>
                      <a:pt x="1" y="40"/>
                    </a:lnTo>
                    <a:lnTo>
                      <a:pt x="0" y="28"/>
                    </a:lnTo>
                    <a:lnTo>
                      <a:pt x="1" y="17"/>
                    </a:lnTo>
                    <a:lnTo>
                      <a:pt x="15" y="2"/>
                    </a:lnTo>
                    <a:lnTo>
                      <a:pt x="27" y="0"/>
                    </a:lnTo>
                    <a:lnTo>
                      <a:pt x="38" y="2"/>
                    </a:lnTo>
                    <a:lnTo>
                      <a:pt x="53" y="17"/>
                    </a:lnTo>
                    <a:lnTo>
                      <a:pt x="5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  <p:sp>
            <p:nvSpPr>
              <p:cNvPr id="24" name="Freeform 17"/>
              <p:cNvSpPr/>
              <p:nvPr/>
            </p:nvSpPr>
            <p:spPr>
              <a:xfrm>
                <a:off x="6493" y="852"/>
                <a:ext cx="25" cy="9"/>
              </a:xfrm>
              <a:custGeom>
                <a:avLst/>
                <a:gdLst>
                  <a:gd name="T0" fmla="*/ 51 w 102"/>
                  <a:gd name="T1" fmla="*/ 15 h 36"/>
                  <a:gd name="T2" fmla="*/ 30 w 102"/>
                  <a:gd name="T3" fmla="*/ 12 h 36"/>
                  <a:gd name="T4" fmla="*/ 8 w 102"/>
                  <a:gd name="T5" fmla="*/ 1 h 36"/>
                  <a:gd name="T6" fmla="*/ 1 w 102"/>
                  <a:gd name="T7" fmla="*/ 0 h 36"/>
                  <a:gd name="T8" fmla="*/ 0 w 102"/>
                  <a:gd name="T9" fmla="*/ 2 h 36"/>
                  <a:gd name="T10" fmla="*/ 1 w 102"/>
                  <a:gd name="T11" fmla="*/ 12 h 36"/>
                  <a:gd name="T12" fmla="*/ 17 w 102"/>
                  <a:gd name="T13" fmla="*/ 28 h 36"/>
                  <a:gd name="T14" fmla="*/ 37 w 102"/>
                  <a:gd name="T15" fmla="*/ 35 h 36"/>
                  <a:gd name="T16" fmla="*/ 51 w 102"/>
                  <a:gd name="T17" fmla="*/ 36 h 36"/>
                  <a:gd name="T18" fmla="*/ 66 w 102"/>
                  <a:gd name="T19" fmla="*/ 35 h 36"/>
                  <a:gd name="T20" fmla="*/ 86 w 102"/>
                  <a:gd name="T21" fmla="*/ 28 h 36"/>
                  <a:gd name="T22" fmla="*/ 101 w 102"/>
                  <a:gd name="T23" fmla="*/ 12 h 36"/>
                  <a:gd name="T24" fmla="*/ 102 w 102"/>
                  <a:gd name="T25" fmla="*/ 2 h 36"/>
                  <a:gd name="T26" fmla="*/ 102 w 102"/>
                  <a:gd name="T27" fmla="*/ 0 h 36"/>
                  <a:gd name="T28" fmla="*/ 95 w 102"/>
                  <a:gd name="T29" fmla="*/ 1 h 36"/>
                  <a:gd name="T30" fmla="*/ 74 w 102"/>
                  <a:gd name="T31" fmla="*/ 12 h 36"/>
                  <a:gd name="T32" fmla="*/ 51 w 102"/>
                  <a:gd name="T33" fmla="*/ 15 h 36"/>
                </a:gdLst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2" h="36">
                    <a:moveTo>
                      <a:pt x="51" y="15"/>
                    </a:moveTo>
                    <a:lnTo>
                      <a:pt x="30" y="12"/>
                    </a:lnTo>
                    <a:lnTo>
                      <a:pt x="8" y="1"/>
                    </a:lnTo>
                    <a:lnTo>
                      <a:pt x="1" y="0"/>
                    </a:lnTo>
                    <a:lnTo>
                      <a:pt x="0" y="2"/>
                    </a:lnTo>
                    <a:lnTo>
                      <a:pt x="1" y="12"/>
                    </a:lnTo>
                    <a:lnTo>
                      <a:pt x="17" y="28"/>
                    </a:lnTo>
                    <a:lnTo>
                      <a:pt x="37" y="35"/>
                    </a:lnTo>
                    <a:lnTo>
                      <a:pt x="51" y="36"/>
                    </a:lnTo>
                    <a:lnTo>
                      <a:pt x="66" y="35"/>
                    </a:lnTo>
                    <a:lnTo>
                      <a:pt x="86" y="28"/>
                    </a:lnTo>
                    <a:lnTo>
                      <a:pt x="101" y="12"/>
                    </a:lnTo>
                    <a:lnTo>
                      <a:pt x="102" y="2"/>
                    </a:lnTo>
                    <a:lnTo>
                      <a:pt x="102" y="0"/>
                    </a:lnTo>
                    <a:lnTo>
                      <a:pt x="95" y="1"/>
                    </a:lnTo>
                    <a:lnTo>
                      <a:pt x="74" y="12"/>
                    </a:lnTo>
                    <a:lnTo>
                      <a:pt x="51" y="15"/>
                    </a:lnTo>
                    <a:close/>
                  </a:path>
                </a:pathLst>
              </a:custGeom>
              <a:solidFill>
                <a:srgbClr val="fcbc85"/>
              </a:solidFill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 baseline="-24000">
                  <a:effectLst/>
                </a:endParaRPr>
              </a:p>
            </p:txBody>
          </p:sp>
        </p:grpSp>
        <p:sp>
          <p:nvSpPr>
            <p:cNvPr id="31" name="양쪽 모서리가 둥근 사각형 30"/>
            <p:cNvSpPr/>
            <p:nvPr/>
          </p:nvSpPr>
          <p:spPr>
            <a:xfrm>
              <a:off x="11355939" y="6402419"/>
              <a:ext cx="180000" cy="180000"/>
            </a:xfrm>
            <a:prstGeom prst="round2SameRect">
              <a:avLst>
                <a:gd name="adj1" fmla="val 48836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endParaRPr lang="ko-KR" altLang="en-US" baseline="-24000">
                <a:effectLst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1074962" y="2234578"/>
            <a:ext cx="10042074" cy="49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b="1">
                <a:solidFill>
                  <a:prstClr val="black">
                    <a:lumMod val="65000"/>
                    <a:lumOff val="35000"/>
                  </a:prstClr>
                </a:solidFill>
              </a:rPr>
              <a:t>각자가 개발한 코드/문서들을 하나의 관리 도구에서 통합적으로 버전별로 관리하는 시스템</a:t>
            </a:r>
            <a:r>
              <a:rPr lang="en-US" altLang="ko-KR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1067138" y="2828592"/>
            <a:ext cx="10042074" cy="2779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로컬 버전 관리 시스템(local VCS)</a:t>
            </a:r>
            <a:r>
              <a:rPr lang="ko-KR" altLang="en-US" b="1">
                <a:solidFill>
                  <a:srgbClr val="42c7f1"/>
                </a:solidFill>
              </a:rPr>
              <a:t> 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데이터베이스를 사용해서 파일의 변경 정보를 관리하는 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방식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중앙집중식 버전 관리 시스템(CVCS)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서버가 별도로 있고 클라이언트가 중앙 서버에서 파일을 받아서 사용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(checkout)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하는 방식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분산 버전 관리 시스템(DVCS)</a:t>
            </a:r>
            <a:endParaRPr lang="en-US" altLang="ko-KR" b="1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: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저장소를 히스토리와 더불어 전부 복제 하는 방식</a:t>
            </a:r>
            <a:r>
              <a:rPr lang="en-US" altLang="ko-KR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r>
              <a:rPr lang="ko-KR" altLang="en-US" sz="1600" b="1">
                <a:solidFill>
                  <a:prstClr val="black">
                    <a:lumMod val="65000"/>
                    <a:lumOff val="35000"/>
                  </a:prstClr>
                </a:solidFill>
              </a:rPr>
              <a:t> 서버에 문제가 생기면 이 복제물로 다시 작업을 시작할 수 있고 클라이언트 중에서 아무거나 골라도 서버를 복원할 수도 있습니다.</a:t>
            </a:r>
            <a:endParaRPr lang="ko-KR" altLang="en-US" sz="16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1108260" y="1673113"/>
            <a:ext cx="10516490" cy="487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latinLnBrk="0">
              <a:defRPr/>
            </a:pPr>
            <a:r>
              <a:rPr lang="ko-KR" altLang="en-US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버전관리 시스템(VCS, Version Control System) 란</a:t>
            </a:r>
            <a:r>
              <a:rPr lang="en-US" altLang="ko-KR" sz="2600" b="1" kern="0">
                <a:solidFill>
                  <a:srgbClr val="00b0f0"/>
                </a:solidFill>
                <a:latin typeface="야놀자 야체 B"/>
                <a:ea typeface="야놀자 야체 B"/>
              </a:rPr>
              <a:t>?</a:t>
            </a:r>
            <a:endParaRPr lang="en-US" altLang="ko-KR" sz="2600" b="1" kern="0">
              <a:solidFill>
                <a:srgbClr val="00b0f0"/>
              </a:solidFill>
              <a:latin typeface="야놀자 야체 B"/>
              <a:ea typeface="야놀자 야체 B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1055913" y="5640199"/>
            <a:ext cx="10042074" cy="493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2c7f1"/>
                </a:solidFill>
              </a:rPr>
              <a:t>Git</a:t>
            </a:r>
            <a:r>
              <a:rPr lang="ko-KR" altLang="en-US" b="1">
                <a:solidFill>
                  <a:srgbClr val="42c7f1"/>
                </a:solidFill>
              </a:rPr>
              <a:t>은 분산 버전 관리 시스템</a:t>
            </a:r>
            <a:r>
              <a:rPr lang="en-US" altLang="ko-KR" b="1">
                <a:solidFill>
                  <a:srgbClr val="42c7f1"/>
                </a:solidFill>
              </a:rPr>
              <a:t>(DVCS)</a:t>
            </a:r>
            <a:r>
              <a:rPr lang="ko-KR" altLang="en-US" b="1">
                <a:solidFill>
                  <a:srgbClr val="42c7f1"/>
                </a:solidFill>
              </a:rPr>
              <a:t>이다</a:t>
            </a:r>
            <a:r>
              <a:rPr lang="en-US" altLang="ko-KR" b="1">
                <a:solidFill>
                  <a:srgbClr val="42c7f1"/>
                </a:solidFill>
              </a:rPr>
              <a:t>.</a:t>
            </a:r>
            <a:endParaRPr lang="en-US" altLang="ko-KR" b="1">
              <a:solidFill>
                <a:srgbClr val="42c7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724782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963</ep:Words>
  <ep:PresentationFormat>와이드스크린</ep:PresentationFormat>
  <ep:Paragraphs>292</ep:Paragraphs>
  <ep:Slides>43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ep:HeadingPairs>
  <ep:TitlesOfParts>
    <vt:vector size="4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2020-05-07T03:52:24.000</dcterms:created>
  <dc:creator>조현석</dc:creator>
  <cp:lastModifiedBy>pc</cp:lastModifiedBy>
  <dcterms:modified xsi:type="dcterms:W3CDTF">2024-03-28T19:49:09.842</dcterms:modified>
  <cp:revision>129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